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sldIdLst>
    <p:sldId id="257" r:id="rId2"/>
    <p:sldId id="327" r:id="rId3"/>
    <p:sldId id="328" r:id="rId4"/>
    <p:sldId id="329" r:id="rId5"/>
    <p:sldId id="337" r:id="rId6"/>
    <p:sldId id="332" r:id="rId7"/>
    <p:sldId id="333" r:id="rId8"/>
    <p:sldId id="334" r:id="rId9"/>
    <p:sldId id="298" r:id="rId10"/>
    <p:sldId id="299" r:id="rId11"/>
    <p:sldId id="281" r:id="rId12"/>
    <p:sldId id="282" r:id="rId13"/>
    <p:sldId id="283" r:id="rId14"/>
    <p:sldId id="338" r:id="rId15"/>
    <p:sldId id="284" r:id="rId16"/>
    <p:sldId id="286" r:id="rId17"/>
    <p:sldId id="287" r:id="rId18"/>
    <p:sldId id="288" r:id="rId19"/>
    <p:sldId id="339" r:id="rId20"/>
    <p:sldId id="340" r:id="rId21"/>
    <p:sldId id="341" r:id="rId22"/>
    <p:sldId id="342" r:id="rId23"/>
    <p:sldId id="343" r:id="rId24"/>
    <p:sldId id="304" r:id="rId25"/>
    <p:sldId id="295" r:id="rId26"/>
    <p:sldId id="296" r:id="rId27"/>
    <p:sldId id="297" r:id="rId28"/>
    <p:sldId id="301" r:id="rId29"/>
    <p:sldId id="335" r:id="rId30"/>
    <p:sldId id="303" r:id="rId31"/>
    <p:sldId id="305" r:id="rId32"/>
    <p:sldId id="306" r:id="rId33"/>
    <p:sldId id="307" r:id="rId34"/>
    <p:sldId id="308" r:id="rId35"/>
    <p:sldId id="309" r:id="rId36"/>
    <p:sldId id="310" r:id="rId37"/>
    <p:sldId id="336" r:id="rId38"/>
    <p:sldId id="312" r:id="rId39"/>
    <p:sldId id="313" r:id="rId40"/>
    <p:sldId id="314" r:id="rId41"/>
    <p:sldId id="315" r:id="rId42"/>
    <p:sldId id="316" r:id="rId43"/>
    <p:sldId id="317" r:id="rId44"/>
    <p:sldId id="319" r:id="rId45"/>
    <p:sldId id="318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274" r:id="rId54"/>
  </p:sldIdLst>
  <p:sldSz cx="24387175" cy="13716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641"/>
    <a:srgbClr val="D7DCE0"/>
    <a:srgbClr val="0000FF"/>
    <a:srgbClr val="4472C4"/>
    <a:srgbClr val="538135"/>
    <a:srgbClr val="EFEFFF"/>
    <a:srgbClr val="E3AD32"/>
    <a:srgbClr val="9DC3E6"/>
    <a:srgbClr val="FFFFFF"/>
    <a:srgbClr val="232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6" autoAdjust="0"/>
    <p:restoredTop sz="80964" autoAdjust="0"/>
  </p:normalViewPr>
  <p:slideViewPr>
    <p:cSldViewPr snapToGrid="0">
      <p:cViewPr varScale="1">
        <p:scale>
          <a:sx n="48" d="100"/>
          <a:sy n="48" d="100"/>
        </p:scale>
        <p:origin x="3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Incident%20Data%201990-2010%20&amp;%202012-22%20Rev7%20Aug%2028%202023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2%20Aug%2001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2%20Aug%2001%20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asting%20&amp;%20Transfer%20Data%20Analysis%20Rev2%20Aug%2001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harge%20Trans%20&amp;%20Cast%20Incidents%20per%20Month%20REV2%201017%20thru%20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harge%20Trans%20&amp;%20Cast%20Incidents%20per%20Month%20REV2%201017%20thru%20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Charge%20Trans%20&amp;%20Cast%20Incidents%20per%20Month%20REV2%201017%20thru%20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Injury%20Incident%20&amp;%20Rate%202012-2022%20New%20Sep%20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Injury%20Incident%20&amp;%20Rate%202012-2022%20New%20Sep%20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Injury%20Incident%20&amp;%20Rate%202012-2022%20New%20Sep%2020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Injury%20Incident%20&amp;%20Rate%202012-2022%20New%20Sep%202023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cas\Documents\Personal\AA%20Contract\Incident%20Report\2022%20Reports\Spreadsheet%20&amp;%20Graphs\Incident%20Data%201990-2010%20&amp;%202012-22%20Rev5%20Jul%2014%202023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Auxiallary%20Data%20&amp;%20Charts%20Rev2%20Jul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Auxiallary%20Data%20&amp;%20Charts%20Rev2%20Jul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Auxiallary%20Data%20&amp;%20Charts%20Rev2%20Jul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Auxiallary%20Data%20&amp;%20Charts%20Rev2%20Jul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Auxiallary%20Data%20&amp;%20Charts%20Rev2%20Jul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2%20Reports\Spreadsheet%20&amp;%20Graphs\Auxiallary%20Data%20&amp;%20Charts%20Rev2%20Jul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cas\Documents\Personal\AA%20Contract\Incident%20Report\2021%20Reports\Spreadsheet%20and%20Graphs\Casting%20&amp;%20Transfer%20Data%20Analysis%20Rev1%20Aug%20118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'Inj  per Inc'!$B$25:$B$46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'Inj  per Inc'!$E$25:$E$46</c:f>
              <c:numCache>
                <c:formatCode>0%</c:formatCode>
                <c:ptCount val="22"/>
                <c:pt idx="0">
                  <c:v>0.38970588235294118</c:v>
                </c:pt>
                <c:pt idx="1">
                  <c:v>0.49090909090909091</c:v>
                </c:pt>
                <c:pt idx="2">
                  <c:v>0.375</c:v>
                </c:pt>
                <c:pt idx="3">
                  <c:v>0.22463768115942029</c:v>
                </c:pt>
                <c:pt idx="4">
                  <c:v>0.25294117647058822</c:v>
                </c:pt>
                <c:pt idx="5">
                  <c:v>0.39669421487603307</c:v>
                </c:pt>
                <c:pt idx="6">
                  <c:v>1.2053571428571428</c:v>
                </c:pt>
                <c:pt idx="7">
                  <c:v>0.57831325301204817</c:v>
                </c:pt>
                <c:pt idx="8">
                  <c:v>0.47619047619047616</c:v>
                </c:pt>
                <c:pt idx="9">
                  <c:v>0.22352941176470589</c:v>
                </c:pt>
                <c:pt idx="10">
                  <c:v>0.34951456310679613</c:v>
                </c:pt>
                <c:pt idx="11">
                  <c:v>0.39655172413793105</c:v>
                </c:pt>
                <c:pt idx="12">
                  <c:v>0.27058823529411763</c:v>
                </c:pt>
                <c:pt idx="13">
                  <c:v>0.28037383177570091</c:v>
                </c:pt>
                <c:pt idx="14">
                  <c:v>0.32183908045977011</c:v>
                </c:pt>
                <c:pt idx="15">
                  <c:v>9.2307692307692313E-2</c:v>
                </c:pt>
                <c:pt idx="16">
                  <c:v>4.4198895027624308E-2</c:v>
                </c:pt>
                <c:pt idx="17">
                  <c:v>0.15294117647058825</c:v>
                </c:pt>
                <c:pt idx="18">
                  <c:v>9.036144578313253E-2</c:v>
                </c:pt>
                <c:pt idx="19">
                  <c:v>4.7619047619047616E-2</c:v>
                </c:pt>
                <c:pt idx="20">
                  <c:v>7.1428571428571425E-2</c:v>
                </c:pt>
                <c:pt idx="21">
                  <c:v>6.5656565656565663E-2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9-4EFD-B4B0-22841FD1F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411584239"/>
        <c:axId val="1315017119"/>
      </c:barChart>
      <c:catAx>
        <c:axId val="141158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4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017119"/>
        <c:crosses val="autoZero"/>
        <c:auto val="1"/>
        <c:lblAlgn val="ctr"/>
        <c:lblOffset val="100"/>
        <c:noMultiLvlLbl val="0"/>
      </c:catAx>
      <c:valAx>
        <c:axId val="13150171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584239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91223840778944"/>
          <c:y val="1.3514704472496513E-2"/>
          <c:w val="0.59483450368473978"/>
          <c:h val="0.90554663013214132"/>
        </c:manualLayout>
      </c:layout>
      <c:barChart>
        <c:barDir val="bar"/>
        <c:grouping val="clustered"/>
        <c:varyColors val="0"/>
        <c:ser>
          <c:idx val="5"/>
          <c:order val="5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Sheet1!$B$200:$B$205</c:f>
              <c:strCache>
                <c:ptCount val="6"/>
                <c:pt idx="0">
                  <c:v>DC Cast Start - Excessive Curl / Hang-up / Bleed-out</c:v>
                </c:pt>
                <c:pt idx="1">
                  <c:v>End of DC Cast &amp; Aborts - Wet / Rusty Drain Pan</c:v>
                </c:pt>
                <c:pt idx="2">
                  <c:v>DC Cast Start - Wet / Rusty Bottom Block</c:v>
                </c:pt>
                <c:pt idx="3">
                  <c:v>Sow Casting - Wet / Cracked / Rusty Molds</c:v>
                </c:pt>
                <c:pt idx="4">
                  <c:v>Equipment Failure / Maint. Issue</c:v>
                </c:pt>
                <c:pt idx="5">
                  <c:v>Ingot Head Under Water</c:v>
                </c:pt>
              </c:strCache>
            </c:strRef>
          </c:cat>
          <c:val>
            <c:numRef>
              <c:f>Sheet1!$H$200:$H$205</c:f>
              <c:numCache>
                <c:formatCode>General</c:formatCode>
                <c:ptCount val="6"/>
                <c:pt idx="0">
                  <c:v>16</c:v>
                </c:pt>
                <c:pt idx="1">
                  <c:v>14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D-4A15-815F-C6CED9D6C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075326800"/>
        <c:axId val="1075333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Sheet1!$B$200:$B$205</c15:sqref>
                        </c15:formulaRef>
                      </c:ext>
                    </c:extLst>
                    <c:strCache>
                      <c:ptCount val="6"/>
                      <c:pt idx="0">
                        <c:v>DC Cast Start - Excessive Curl / Hang-up / Bleed-out</c:v>
                      </c:pt>
                      <c:pt idx="1">
                        <c:v>End of DC Cast &amp; Aborts - Wet / Rusty Drain Pan</c:v>
                      </c:pt>
                      <c:pt idx="2">
                        <c:v>DC Cast Start - Wet / Rusty Bottom Block</c:v>
                      </c:pt>
                      <c:pt idx="3">
                        <c:v>Sow Casting - Wet / Cracked / Rusty Molds</c:v>
                      </c:pt>
                      <c:pt idx="4">
                        <c:v>Equipment Failure / Maint. Issue</c:v>
                      </c:pt>
                      <c:pt idx="5">
                        <c:v>Ingot Head Under Water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Sheet1!$C$200:$C$205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67D-4A15-815F-C6CED9D6C45A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Sheet1!$B$200:$B$205</c15:sqref>
                        </c15:formulaRef>
                      </c:ext>
                    </c:extLst>
                    <c:strCache>
                      <c:ptCount val="6"/>
                      <c:pt idx="0">
                        <c:v>DC Cast Start - Excessive Curl / Hang-up / Bleed-out</c:v>
                      </c:pt>
                      <c:pt idx="1">
                        <c:v>End of DC Cast &amp; Aborts - Wet / Rusty Drain Pan</c:v>
                      </c:pt>
                      <c:pt idx="2">
                        <c:v>DC Cast Start - Wet / Rusty Bottom Block</c:v>
                      </c:pt>
                      <c:pt idx="3">
                        <c:v>Sow Casting - Wet / Cracked / Rusty Molds</c:v>
                      </c:pt>
                      <c:pt idx="4">
                        <c:v>Equipment Failure / Maint. Issue</c:v>
                      </c:pt>
                      <c:pt idx="5">
                        <c:v>Ingot Head Under Water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Sheet1!$D$200:$D$205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67D-4A15-815F-C6CED9D6C45A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Sheet1!$B$200:$B$205</c15:sqref>
                        </c15:formulaRef>
                      </c:ext>
                    </c:extLst>
                    <c:strCache>
                      <c:ptCount val="6"/>
                      <c:pt idx="0">
                        <c:v>DC Cast Start - Excessive Curl / Hang-up / Bleed-out</c:v>
                      </c:pt>
                      <c:pt idx="1">
                        <c:v>End of DC Cast &amp; Aborts - Wet / Rusty Drain Pan</c:v>
                      </c:pt>
                      <c:pt idx="2">
                        <c:v>DC Cast Start - Wet / Rusty Bottom Block</c:v>
                      </c:pt>
                      <c:pt idx="3">
                        <c:v>Sow Casting - Wet / Cracked / Rusty Molds</c:v>
                      </c:pt>
                      <c:pt idx="4">
                        <c:v>Equipment Failure / Maint. Issue</c:v>
                      </c:pt>
                      <c:pt idx="5">
                        <c:v>Ingot Head Under Water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Sheet1!$E$200:$E$205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67D-4A15-815F-C6CED9D6C45A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Sheet1!$B$200:$B$205</c15:sqref>
                        </c15:formulaRef>
                      </c:ext>
                    </c:extLst>
                    <c:strCache>
                      <c:ptCount val="6"/>
                      <c:pt idx="0">
                        <c:v>DC Cast Start - Excessive Curl / Hang-up / Bleed-out</c:v>
                      </c:pt>
                      <c:pt idx="1">
                        <c:v>End of DC Cast &amp; Aborts - Wet / Rusty Drain Pan</c:v>
                      </c:pt>
                      <c:pt idx="2">
                        <c:v>DC Cast Start - Wet / Rusty Bottom Block</c:v>
                      </c:pt>
                      <c:pt idx="3">
                        <c:v>Sow Casting - Wet / Cracked / Rusty Molds</c:v>
                      </c:pt>
                      <c:pt idx="4">
                        <c:v>Equipment Failure / Maint. Issue</c:v>
                      </c:pt>
                      <c:pt idx="5">
                        <c:v>Ingot Head Under Water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Sheet1!$F$200:$F$205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67D-4A15-815F-C6CED9D6C45A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Sheet1!$B$200:$B$205</c15:sqref>
                        </c15:formulaRef>
                      </c:ext>
                    </c:extLst>
                    <c:strCache>
                      <c:ptCount val="6"/>
                      <c:pt idx="0">
                        <c:v>DC Cast Start - Excessive Curl / Hang-up / Bleed-out</c:v>
                      </c:pt>
                      <c:pt idx="1">
                        <c:v>End of DC Cast &amp; Aborts - Wet / Rusty Drain Pan</c:v>
                      </c:pt>
                      <c:pt idx="2">
                        <c:v>DC Cast Start - Wet / Rusty Bottom Block</c:v>
                      </c:pt>
                      <c:pt idx="3">
                        <c:v>Sow Casting - Wet / Cracked / Rusty Molds</c:v>
                      </c:pt>
                      <c:pt idx="4">
                        <c:v>Equipment Failure / Maint. Issue</c:v>
                      </c:pt>
                      <c:pt idx="5">
                        <c:v>Ingot Head Under Water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Sheet1!$G$200:$G$205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67D-4A15-815F-C6CED9D6C45A}"/>
                  </c:ext>
                </c:extLst>
              </c15:ser>
            </c15:filteredBarSeries>
          </c:ext>
        </c:extLst>
      </c:barChart>
      <c:catAx>
        <c:axId val="107532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333040"/>
        <c:crosses val="autoZero"/>
        <c:auto val="1"/>
        <c:lblAlgn val="ctr"/>
        <c:lblOffset val="100"/>
        <c:noMultiLvlLbl val="0"/>
      </c:catAx>
      <c:valAx>
        <c:axId val="107533304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326800"/>
        <c:crosses val="autoZero"/>
        <c:crossBetween val="between"/>
      </c:valAx>
      <c:spPr>
        <a:solidFill>
          <a:schemeClr val="bg1"/>
        </a:solidFill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8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Sheet1!$B$235:$B$238</c:f>
              <c:strCache>
                <c:ptCount val="4"/>
                <c:pt idx="0">
                  <c:v>Wet / Rusty Drain Pan</c:v>
                </c:pt>
                <c:pt idx="1">
                  <c:v>Wet Tools</c:v>
                </c:pt>
                <c:pt idx="2">
                  <c:v>Wet Refractory or Equipment</c:v>
                </c:pt>
                <c:pt idx="3">
                  <c:v>Wet Floor / Spill</c:v>
                </c:pt>
              </c:strCache>
            </c:strRef>
          </c:cat>
          <c:val>
            <c:numRef>
              <c:f>Sheet1!$K$235:$K$238</c:f>
              <c:numCache>
                <c:formatCode>General</c:formatCode>
                <c:ptCount val="4"/>
                <c:pt idx="0">
                  <c:v>134</c:v>
                </c:pt>
                <c:pt idx="1">
                  <c:v>116</c:v>
                </c:pt>
                <c:pt idx="2">
                  <c:v>86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F-4037-9FA0-83E804CBD6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86804648"/>
        <c:axId val="4868023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Sheet1!$C$235:$C$238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B7F-4037-9FA0-83E804CBD6D5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Sheet1!$D$235:$D$238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B7F-4037-9FA0-83E804CBD6D5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Sheet1!$E$235:$E$238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B7F-4037-9FA0-83E804CBD6D5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Sheet1!$F$235:$F$238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119</c:v>
                      </c:pt>
                      <c:pt idx="1">
                        <c:v>88</c:v>
                      </c:pt>
                      <c:pt idx="2">
                        <c:v>86</c:v>
                      </c:pt>
                      <c:pt idx="3">
                        <c:v>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B7F-4037-9FA0-83E804CBD6D5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Sheet1!$G$235:$G$238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</c:v>
                      </c:pt>
                      <c:pt idx="1">
                        <c:v>15</c:v>
                      </c:pt>
                      <c:pt idx="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B7F-4037-9FA0-83E804CBD6D5}"/>
                  </c:ext>
                </c:extLst>
              </c15:ser>
            </c15:filteredBarSeries>
          </c:ext>
        </c:extLst>
      </c:barChart>
      <c:catAx>
        <c:axId val="486804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802352"/>
        <c:crosses val="autoZero"/>
        <c:auto val="1"/>
        <c:lblAlgn val="ctr"/>
        <c:lblOffset val="100"/>
        <c:noMultiLvlLbl val="0"/>
      </c:catAx>
      <c:valAx>
        <c:axId val="48680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804648"/>
        <c:crosses val="autoZero"/>
        <c:crossBetween val="between"/>
      </c:valAx>
      <c:spPr>
        <a:solidFill>
          <a:schemeClr val="bg1"/>
        </a:solidFill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38100" cap="flat" cmpd="sng" algn="ctr">
      <a:noFill/>
      <a:round/>
    </a:ln>
    <a:effectLst/>
  </c:spPr>
  <c:txPr>
    <a:bodyPr/>
    <a:lstStyle/>
    <a:p>
      <a:pPr algn="just">
        <a:defRPr sz="2000" b="1" i="0" baseline="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spPr>
            <a:solidFill>
              <a:srgbClr val="8BC6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Sheet1!$B$241:$B$243</c:f>
              <c:strCache>
                <c:ptCount val="3"/>
                <c:pt idx="0">
                  <c:v>Wet / Rusty Drain Pan</c:v>
                </c:pt>
                <c:pt idx="1">
                  <c:v>Wet Refractory or Equipment</c:v>
                </c:pt>
                <c:pt idx="2">
                  <c:v>Wet Floor / Spill</c:v>
                </c:pt>
              </c:strCache>
            </c:strRef>
          </c:cat>
          <c:val>
            <c:numRef>
              <c:f>Sheet1!$K$241:$K$243</c:f>
              <c:numCache>
                <c:formatCode>General</c:formatCode>
                <c:ptCount val="3"/>
                <c:pt idx="0">
                  <c:v>15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4-4ED0-A3DE-34C8054BE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61328504"/>
        <c:axId val="6613334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Sheet1!$C$241:$C$243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A94-4ED0-A3DE-34C8054BE5DD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Sheet1!$D$241:$D$243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A94-4ED0-A3DE-34C8054BE5DD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Sheet1!$E$241:$E$243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A94-4ED0-A3DE-34C8054BE5DD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Sheet1!$F$241:$F$243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14</c:v>
                      </c:pt>
                      <c:pt idx="1">
                        <c:v>4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A94-4ED0-A3DE-34C8054BE5DD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Sheet1!$G$241:$G$243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A94-4ED0-A3DE-34C8054BE5DD}"/>
                  </c:ext>
                </c:extLst>
              </c15:ser>
            </c15:filteredBarSeries>
          </c:ext>
        </c:extLst>
      </c:barChart>
      <c:catAx>
        <c:axId val="661328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333424"/>
        <c:crosses val="autoZero"/>
        <c:auto val="1"/>
        <c:lblAlgn val="ctr"/>
        <c:lblOffset val="100"/>
        <c:noMultiLvlLbl val="0"/>
      </c:catAx>
      <c:valAx>
        <c:axId val="66133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328504"/>
        <c:crosses val="autoZero"/>
        <c:crossBetween val="between"/>
      </c:valAx>
      <c:spPr>
        <a:solidFill>
          <a:schemeClr val="bg1"/>
        </a:solidFill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381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50890260339078E-2"/>
          <c:y val="4.6477372146663483E-2"/>
          <c:w val="0.88311307370362502"/>
          <c:h val="0.76338435464850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Melting!$AI$3</c:f>
              <c:strCache>
                <c:ptCount val="1"/>
                <c:pt idx="0">
                  <c:v>2020 + 2021</c:v>
                </c:pt>
              </c:strCache>
            </c:strRef>
          </c:tx>
          <c:spPr>
            <a:solidFill>
              <a:srgbClr val="8BC641"/>
            </a:solidFill>
            <a:ln>
              <a:noFill/>
            </a:ln>
            <a:effectLst/>
          </c:spPr>
          <c:invertIfNegative val="0"/>
          <c:cat>
            <c:strRef>
              <c:f>Melting!$AJ$2:$AU$2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Melting!$AJ$3:$AU$3</c:f>
              <c:numCache>
                <c:formatCode>General</c:formatCode>
                <c:ptCount val="12"/>
                <c:pt idx="0">
                  <c:v>9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  <c:pt idx="4">
                  <c:v>10</c:v>
                </c:pt>
                <c:pt idx="5">
                  <c:v>23</c:v>
                </c:pt>
                <c:pt idx="6">
                  <c:v>13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8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8-49F6-A7C4-31A02F2F9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16455424"/>
        <c:axId val="316460000"/>
      </c:barChart>
      <c:catAx>
        <c:axId val="31645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4450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60000"/>
        <c:crosses val="autoZero"/>
        <c:auto val="1"/>
        <c:lblAlgn val="ctr"/>
        <c:lblOffset val="100"/>
        <c:noMultiLvlLbl val="0"/>
      </c:catAx>
      <c:valAx>
        <c:axId val="31646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55424"/>
        <c:crosses val="autoZero"/>
        <c:crossBetween val="between"/>
      </c:valAx>
      <c:spPr>
        <a:solidFill>
          <a:schemeClr val="bg1"/>
        </a:solidFill>
        <a:ln w="444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444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50890260339078E-2"/>
          <c:y val="4.6477372146663483E-2"/>
          <c:w val="0.89212208271263393"/>
          <c:h val="0.759482065748378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BC641"/>
            </a:solidFill>
            <a:ln w="12700">
              <a:noFill/>
            </a:ln>
            <a:effectLst/>
          </c:spPr>
          <c:invertIfNegative val="0"/>
          <c:cat>
            <c:strRef>
              <c:f>Casting!$AC$3:$AN$3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Casting!$AC$5:$AN$5</c:f>
              <c:numCache>
                <c:formatCode>General</c:formatCode>
                <c:ptCount val="12"/>
                <c:pt idx="0">
                  <c:v>23</c:v>
                </c:pt>
                <c:pt idx="1">
                  <c:v>16</c:v>
                </c:pt>
                <c:pt idx="2">
                  <c:v>22</c:v>
                </c:pt>
                <c:pt idx="3">
                  <c:v>19</c:v>
                </c:pt>
                <c:pt idx="4">
                  <c:v>16</c:v>
                </c:pt>
                <c:pt idx="5">
                  <c:v>10</c:v>
                </c:pt>
                <c:pt idx="6">
                  <c:v>18</c:v>
                </c:pt>
                <c:pt idx="7">
                  <c:v>15</c:v>
                </c:pt>
                <c:pt idx="8">
                  <c:v>17</c:v>
                </c:pt>
                <c:pt idx="9">
                  <c:v>21</c:v>
                </c:pt>
                <c:pt idx="10">
                  <c:v>14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4-48BC-9CE1-A2990B8F4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05019055"/>
        <c:axId val="1105019887"/>
      </c:barChart>
      <c:catAx>
        <c:axId val="110501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019887"/>
        <c:crosses val="autoZero"/>
        <c:auto val="0"/>
        <c:lblAlgn val="ctr"/>
        <c:lblOffset val="100"/>
        <c:noMultiLvlLbl val="0"/>
      </c:catAx>
      <c:valAx>
        <c:axId val="110501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019055"/>
        <c:crosses val="autoZero"/>
        <c:crossBetween val="between"/>
      </c:valAx>
      <c:spPr>
        <a:solidFill>
          <a:schemeClr val="bg1"/>
        </a:solidFill>
        <a:ln w="444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444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58436702261536E-2"/>
          <c:y val="4.6477372146663483E-2"/>
          <c:w val="0.8860780929781038"/>
          <c:h val="0.713942631775587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BC641"/>
            </a:solidFill>
            <a:ln w="28575">
              <a:noFill/>
            </a:ln>
            <a:effectLst/>
          </c:spPr>
          <c:invertIfNegative val="0"/>
          <c:cat>
            <c:strRef>
              <c:f>Transfer!$AC$3:$AN$3</c:f>
              <c:strCache>
                <c:ptCount val="12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</c:v>
                </c:pt>
                <c:pt idx="11">
                  <c:v>Aug</c:v>
                </c:pt>
              </c:strCache>
            </c:strRef>
          </c:cat>
          <c:val>
            <c:numRef>
              <c:f>Transfer!$AC$5:$AN$5</c:f>
              <c:numCache>
                <c:formatCode>General</c:formatCode>
                <c:ptCount val="12"/>
                <c:pt idx="0">
                  <c:v>6</c:v>
                </c:pt>
                <c:pt idx="1">
                  <c:v>10</c:v>
                </c:pt>
                <c:pt idx="2">
                  <c:v>6</c:v>
                </c:pt>
                <c:pt idx="3">
                  <c:v>11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10</c:v>
                </c:pt>
                <c:pt idx="8">
                  <c:v>2</c:v>
                </c:pt>
                <c:pt idx="9">
                  <c:v>4</c:v>
                </c:pt>
                <c:pt idx="10">
                  <c:v>5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B-4E5A-ACF4-F16343685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095771119"/>
        <c:axId val="1095769039"/>
      </c:barChart>
      <c:catAx>
        <c:axId val="109577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5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769039"/>
        <c:crosses val="autoZero"/>
        <c:auto val="1"/>
        <c:lblAlgn val="ctr"/>
        <c:lblOffset val="100"/>
        <c:noMultiLvlLbl val="0"/>
      </c:catAx>
      <c:valAx>
        <c:axId val="109576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771119"/>
        <c:crosses val="autoZero"/>
        <c:crossBetween val="between"/>
      </c:valAx>
      <c:spPr>
        <a:solidFill>
          <a:schemeClr val="bg1"/>
        </a:solidFill>
        <a:ln w="444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444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b="1" dirty="0"/>
              <a:t>Reduction Plant</a:t>
            </a:r>
            <a:endParaRPr lang="en-US" sz="6000" b="1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794341760402384E-2"/>
          <c:y val="0.1182494512681893"/>
          <c:w val="0.8438224207762155"/>
          <c:h val="0.67028860261296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'[Incident Data 1990-2010 &amp; 2012-22 Rev7 Aug 28 2023.xls]Inc &amp; Inj by Process Plant ''23 '!$B$7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'!$B$8:$B$18</c:f>
              <c:numCache>
                <c:formatCode>General</c:formatCode>
                <c:ptCount val="11"/>
                <c:pt idx="0">
                  <c:v>40</c:v>
                </c:pt>
                <c:pt idx="1">
                  <c:v>55</c:v>
                </c:pt>
                <c:pt idx="2">
                  <c:v>78</c:v>
                </c:pt>
                <c:pt idx="3">
                  <c:v>119</c:v>
                </c:pt>
                <c:pt idx="4">
                  <c:v>139</c:v>
                </c:pt>
                <c:pt idx="5">
                  <c:v>84</c:v>
                </c:pt>
                <c:pt idx="6">
                  <c:v>87</c:v>
                </c:pt>
                <c:pt idx="7">
                  <c:v>51</c:v>
                </c:pt>
                <c:pt idx="8">
                  <c:v>66</c:v>
                </c:pt>
                <c:pt idx="9">
                  <c:v>50</c:v>
                </c:pt>
                <c:pt idx="1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C-4F39-BEE3-0D2E853535B8}"/>
            </c:ext>
          </c:extLst>
        </c:ser>
        <c:ser>
          <c:idx val="1"/>
          <c:order val="1"/>
          <c:tx>
            <c:strRef>
              <c:f>'[Incident Data 1990-2010 &amp; 2012-22 Rev7 Aug 28 2023.xls]Inc &amp; Inj by Process Plant ''23 '!$C$7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'!$C$8:$C$18</c:f>
              <c:numCache>
                <c:formatCode>General</c:formatCode>
                <c:ptCount val="11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49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C-4F39-BEE3-0D2E85353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96455823"/>
        <c:axId val="174599711"/>
      </c:barChart>
      <c:lineChart>
        <c:grouping val="standard"/>
        <c:varyColors val="0"/>
        <c:ser>
          <c:idx val="2"/>
          <c:order val="2"/>
          <c:tx>
            <c:strRef>
              <c:f>'[Incident Data 1990-2010 &amp; 2012-22 Rev7 Aug 28 2023.xls]Inc &amp; Inj by Process Plant ''23 '!$D$7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016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'!$D$8:$D$18</c:f>
              <c:numCache>
                <c:formatCode>0%</c:formatCode>
                <c:ptCount val="11"/>
                <c:pt idx="0">
                  <c:v>0.47499999999999998</c:v>
                </c:pt>
                <c:pt idx="1">
                  <c:v>0.36363636363636365</c:v>
                </c:pt>
                <c:pt idx="2">
                  <c:v>0.26923076923076922</c:v>
                </c:pt>
                <c:pt idx="3">
                  <c:v>0.41176470588235292</c:v>
                </c:pt>
                <c:pt idx="4">
                  <c:v>4.3165467625899283E-2</c:v>
                </c:pt>
                <c:pt idx="5">
                  <c:v>5.9523809523809521E-2</c:v>
                </c:pt>
                <c:pt idx="6">
                  <c:v>8.0459770114942528E-2</c:v>
                </c:pt>
                <c:pt idx="7">
                  <c:v>7.8431372549019607E-2</c:v>
                </c:pt>
                <c:pt idx="8">
                  <c:v>3.0303030303030304E-2</c:v>
                </c:pt>
                <c:pt idx="9">
                  <c:v>0.04</c:v>
                </c:pt>
                <c:pt idx="10">
                  <c:v>7.6923076923076927E-2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3C-4F39-BEE3-0D2E85353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451183"/>
        <c:axId val="1095887183"/>
      </c:lineChart>
      <c:catAx>
        <c:axId val="109645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99711"/>
        <c:crosses val="autoZero"/>
        <c:auto val="1"/>
        <c:lblAlgn val="ctr"/>
        <c:lblOffset val="100"/>
        <c:noMultiLvlLbl val="0"/>
      </c:catAx>
      <c:valAx>
        <c:axId val="17459971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455823"/>
        <c:crosses val="autoZero"/>
        <c:crossBetween val="between"/>
      </c:valAx>
      <c:valAx>
        <c:axId val="1095887183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451183"/>
        <c:crosses val="max"/>
        <c:crossBetween val="between"/>
      </c:valAx>
      <c:catAx>
        <c:axId val="10964511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58871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Recycling Plant</a:t>
            </a:r>
          </a:p>
        </c:rich>
      </c:tx>
      <c:layout>
        <c:manualLayout>
          <c:xMode val="edge"/>
          <c:yMode val="edge"/>
          <c:x val="0.310122070333309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31383857673593"/>
          <c:y val="0.11006829529290302"/>
          <c:w val="0.84896303587051614"/>
          <c:h val="0.68580804380051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'[Incident Data 1990-2010 &amp; 2012-22 Rev7 Aug 28 2023.xls]Inc &amp; Inj by Process Plant ''23 '!$K$7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'!$K$8:$K$18</c:f>
              <c:numCache>
                <c:formatCode>General</c:formatCode>
                <c:ptCount val="11"/>
                <c:pt idx="0">
                  <c:v>7</c:v>
                </c:pt>
                <c:pt idx="1">
                  <c:v>8</c:v>
                </c:pt>
                <c:pt idx="2">
                  <c:v>4</c:v>
                </c:pt>
                <c:pt idx="3">
                  <c:v>6</c:v>
                </c:pt>
                <c:pt idx="4">
                  <c:v>9</c:v>
                </c:pt>
                <c:pt idx="5">
                  <c:v>42</c:v>
                </c:pt>
                <c:pt idx="6">
                  <c:v>21</c:v>
                </c:pt>
                <c:pt idx="7">
                  <c:v>44</c:v>
                </c:pt>
                <c:pt idx="8">
                  <c:v>31</c:v>
                </c:pt>
                <c:pt idx="9">
                  <c:v>37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0-461F-B84D-819036A745C8}"/>
            </c:ext>
          </c:extLst>
        </c:ser>
        <c:ser>
          <c:idx val="1"/>
          <c:order val="1"/>
          <c:tx>
            <c:strRef>
              <c:f>'[Incident Data 1990-2010 &amp; 2012-22 Rev7 Aug 28 2023.xls]Inc &amp; Inj by Process Plant ''23 '!$L$7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'!$L$8:$L$18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0-461F-B84D-819036A7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96094495"/>
        <c:axId val="269482799"/>
      </c:barChart>
      <c:lineChart>
        <c:grouping val="standard"/>
        <c:varyColors val="0"/>
        <c:ser>
          <c:idx val="2"/>
          <c:order val="2"/>
          <c:tx>
            <c:strRef>
              <c:f>'[Incident Data 1990-2010 &amp; 2012-22 Rev7 Aug 28 2023.xls]Inc &amp; Inj by Process Plant ''23 '!$M$7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270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101600" cap="rnd">
                <a:solidFill>
                  <a:srgbClr val="92D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D84-4429-87AF-9FCFD93F3245}"/>
              </c:ext>
            </c:extLst>
          </c:dPt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'!$M$8:$M$18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0.1111111111111111</c:v>
                </c:pt>
                <c:pt idx="5">
                  <c:v>0</c:v>
                </c:pt>
                <c:pt idx="6">
                  <c:v>4.7619047619047616E-2</c:v>
                </c:pt>
                <c:pt idx="7">
                  <c:v>4.5454545454545456E-2</c:v>
                </c:pt>
                <c:pt idx="8">
                  <c:v>0</c:v>
                </c:pt>
                <c:pt idx="9">
                  <c:v>5.4054054054054057E-2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D0-461F-B84D-819036A7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090783"/>
        <c:axId val="2132353311"/>
      </c:lineChart>
      <c:catAx>
        <c:axId val="109609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82799"/>
        <c:crosses val="autoZero"/>
        <c:auto val="1"/>
        <c:lblAlgn val="ctr"/>
        <c:lblOffset val="100"/>
        <c:noMultiLvlLbl val="0"/>
      </c:catAx>
      <c:valAx>
        <c:axId val="269482799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094495"/>
        <c:crosses val="autoZero"/>
        <c:crossBetween val="between"/>
      </c:valAx>
      <c:valAx>
        <c:axId val="2132353311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090783"/>
        <c:crosses val="max"/>
        <c:crossBetween val="between"/>
      </c:valAx>
      <c:catAx>
        <c:axId val="109609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23533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dirty="0"/>
              <a:t>Rolling Plant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78261974168326"/>
          <c:y val="0.12842415132416987"/>
          <c:w val="0.71896766797981149"/>
          <c:h val="0.67365868252237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'[1]Inc &amp; Inj by Process Plant ''23 '!$E$7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'!$E$8:$E$18</c:f>
              <c:numCache>
                <c:formatCode>General</c:formatCode>
                <c:ptCount val="11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36</c:v>
                </c:pt>
                <c:pt idx="4">
                  <c:v>36</c:v>
                </c:pt>
                <c:pt idx="5">
                  <c:v>44</c:v>
                </c:pt>
                <c:pt idx="6">
                  <c:v>47</c:v>
                </c:pt>
                <c:pt idx="7">
                  <c:v>58</c:v>
                </c:pt>
                <c:pt idx="8">
                  <c:v>38</c:v>
                </c:pt>
                <c:pt idx="9">
                  <c:v>31</c:v>
                </c:pt>
                <c:pt idx="1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D-41C9-B548-87D627978214}"/>
            </c:ext>
          </c:extLst>
        </c:ser>
        <c:ser>
          <c:idx val="1"/>
          <c:order val="1"/>
          <c:tx>
            <c:strRef>
              <c:f>'[1]Inc &amp; Inj by Process Plant ''23 '!$F$7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'!$F$8:$F$18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7D-41C9-B548-87D627978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98217007"/>
        <c:axId val="560678015"/>
      </c:barChart>
      <c:lineChart>
        <c:grouping val="standard"/>
        <c:varyColors val="0"/>
        <c:ser>
          <c:idx val="2"/>
          <c:order val="2"/>
          <c:tx>
            <c:strRef>
              <c:f>'[1]Inc &amp; Inj by Process Plant ''23 '!$G$7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016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'!$G$8:$G$18</c:f>
              <c:numCache>
                <c:formatCode>0%</c:formatCode>
                <c:ptCount val="11"/>
                <c:pt idx="0">
                  <c:v>0.22222222222222221</c:v>
                </c:pt>
                <c:pt idx="1">
                  <c:v>0.1</c:v>
                </c:pt>
                <c:pt idx="2">
                  <c:v>0.36363636363636365</c:v>
                </c:pt>
                <c:pt idx="3">
                  <c:v>0.1111111111111111</c:v>
                </c:pt>
                <c:pt idx="4">
                  <c:v>0.16666666666666666</c:v>
                </c:pt>
                <c:pt idx="5">
                  <c:v>4.5454545454545456E-2</c:v>
                </c:pt>
                <c:pt idx="6">
                  <c:v>0.10638297872340426</c:v>
                </c:pt>
                <c:pt idx="7">
                  <c:v>8.6206896551724144E-2</c:v>
                </c:pt>
                <c:pt idx="8">
                  <c:v>7.8947368421052627E-2</c:v>
                </c:pt>
                <c:pt idx="9">
                  <c:v>0.12903225806451613</c:v>
                </c:pt>
                <c:pt idx="10">
                  <c:v>0.13043478260869565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7D-41C9-B548-87D627978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226751"/>
        <c:axId val="634640047"/>
      </c:lineChart>
      <c:catAx>
        <c:axId val="109821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678015"/>
        <c:crosses val="autoZero"/>
        <c:auto val="1"/>
        <c:lblAlgn val="ctr"/>
        <c:lblOffset val="100"/>
        <c:noMultiLvlLbl val="0"/>
      </c:catAx>
      <c:valAx>
        <c:axId val="560678015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217007"/>
        <c:crosses val="autoZero"/>
        <c:crossBetween val="between"/>
      </c:valAx>
      <c:valAx>
        <c:axId val="634640047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226751"/>
        <c:crosses val="max"/>
        <c:crossBetween val="between"/>
      </c:valAx>
      <c:catAx>
        <c:axId val="1098226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4640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327370069153291"/>
          <c:w val="1"/>
          <c:h val="8.6726299308467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0"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Extrusion Plant</a:t>
            </a:r>
          </a:p>
        </c:rich>
      </c:tx>
      <c:layout>
        <c:manualLayout>
          <c:xMode val="edge"/>
          <c:yMode val="edge"/>
          <c:x val="0.275595301380402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66899822727965"/>
          <c:y val="0.11810577998593534"/>
          <c:w val="0.74521737355304218"/>
          <c:h val="0.68241038797090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'[1]Inc &amp; Inj by Process Plant ''23 '!$H$7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'!$H$8:$H$18</c:f>
              <c:numCache>
                <c:formatCode>General</c:formatCode>
                <c:ptCount val="11"/>
                <c:pt idx="0">
                  <c:v>2</c:v>
                </c:pt>
                <c:pt idx="1">
                  <c:v>8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15</c:v>
                </c:pt>
                <c:pt idx="7">
                  <c:v>10</c:v>
                </c:pt>
                <c:pt idx="8">
                  <c:v>6</c:v>
                </c:pt>
                <c:pt idx="9">
                  <c:v>18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3-4F63-890E-51D2C1D7D281}"/>
            </c:ext>
          </c:extLst>
        </c:ser>
        <c:ser>
          <c:idx val="1"/>
          <c:order val="1"/>
          <c:tx>
            <c:strRef>
              <c:f>'[1]Inc &amp; Inj by Process Plant ''23 '!$I$7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'!$I$8:$I$18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3-4F63-890E-51D2C1D7D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96091711"/>
        <c:axId val="1105646991"/>
      </c:barChart>
      <c:lineChart>
        <c:grouping val="standard"/>
        <c:varyColors val="0"/>
        <c:ser>
          <c:idx val="2"/>
          <c:order val="2"/>
          <c:tx>
            <c:strRef>
              <c:f>'[1]Inc &amp; Inj by Process Plant ''23 '!$J$7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1016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'[1]Inc &amp; Inj by Process Plant ''23 '!$A$8:$A$18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'[1]Inc &amp; Inj by Process Plant ''23 '!$J$8:$J$18</c:f>
              <c:numCache>
                <c:formatCode>0%</c:formatCode>
                <c:ptCount val="11"/>
                <c:pt idx="0">
                  <c:v>0.5</c:v>
                </c:pt>
                <c:pt idx="1">
                  <c:v>0.125</c:v>
                </c:pt>
                <c:pt idx="2">
                  <c:v>0.23076923076923078</c:v>
                </c:pt>
                <c:pt idx="3">
                  <c:v>0.30769230769230771</c:v>
                </c:pt>
                <c:pt idx="4">
                  <c:v>0.45454545454545453</c:v>
                </c:pt>
                <c:pt idx="5">
                  <c:v>0</c:v>
                </c:pt>
                <c:pt idx="6">
                  <c:v>0.8666666666666667</c:v>
                </c:pt>
                <c:pt idx="7">
                  <c:v>0</c:v>
                </c:pt>
                <c:pt idx="8">
                  <c:v>0.33333333333333331</c:v>
                </c:pt>
                <c:pt idx="9">
                  <c:v>0.1111111111111111</c:v>
                </c:pt>
                <c:pt idx="10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03-4F63-890E-51D2C1D7D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088927"/>
        <c:axId val="1105640751"/>
      </c:lineChart>
      <c:catAx>
        <c:axId val="109609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646991"/>
        <c:crosses val="autoZero"/>
        <c:auto val="1"/>
        <c:lblAlgn val="ctr"/>
        <c:lblOffset val="100"/>
        <c:noMultiLvlLbl val="0"/>
      </c:catAx>
      <c:valAx>
        <c:axId val="110564699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091711"/>
        <c:crosses val="autoZero"/>
        <c:crossBetween val="between"/>
        <c:minorUnit val="20"/>
      </c:valAx>
      <c:valAx>
        <c:axId val="1105640751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088927"/>
        <c:crosses val="max"/>
        <c:crossBetween val="between"/>
        <c:majorUnit val="5.000000000000001E-2"/>
      </c:valAx>
      <c:catAx>
        <c:axId val="10960889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5640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38962174480623E-2"/>
          <c:y val="3.4165618191838665E-2"/>
          <c:w val="0.88389129483814521"/>
          <c:h val="0.87222421061003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8 Inj Summary'!$B$66</c:f>
              <c:strCache>
                <c:ptCount val="1"/>
                <c:pt idx="0">
                  <c:v>2001-2015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4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8 Inj Summary'!$C$65:$F$65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8 Inj Summary'!$C$66:$F$66</c:f>
              <c:numCache>
                <c:formatCode>0.0</c:formatCode>
                <c:ptCount val="4"/>
                <c:pt idx="0">
                  <c:v>2.3333333333333335</c:v>
                </c:pt>
                <c:pt idx="1">
                  <c:v>7.2</c:v>
                </c:pt>
                <c:pt idx="2">
                  <c:v>38.6</c:v>
                </c:pt>
                <c:pt idx="3">
                  <c:v>48.133333333333333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4-465B-A8EC-13338C8EEB32}"/>
            </c:ext>
          </c:extLst>
        </c:ser>
        <c:ser>
          <c:idx val="1"/>
          <c:order val="1"/>
          <c:tx>
            <c:strRef>
              <c:f>'Fig 8 Inj Summary'!$B$67</c:f>
              <c:strCache>
                <c:ptCount val="1"/>
                <c:pt idx="0">
                  <c:v>2016-2022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4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 8 Inj Summary'!$C$65:$F$65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8 Inj Summary'!$C$67:$F$67</c:f>
              <c:numCache>
                <c:formatCode>0.0</c:formatCode>
                <c:ptCount val="4"/>
                <c:pt idx="0">
                  <c:v>1.1428571428571428</c:v>
                </c:pt>
                <c:pt idx="1">
                  <c:v>2.1428571428571428</c:v>
                </c:pt>
                <c:pt idx="2">
                  <c:v>10.571428571428571</c:v>
                </c:pt>
                <c:pt idx="3">
                  <c:v>13.857142857142858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4-465B-A8EC-13338C8EE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9706752"/>
        <c:axId val="1"/>
      </c:barChart>
      <c:catAx>
        <c:axId val="11097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5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5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0970675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3917787923048575"/>
          <c:y val="8.569254708403401E-2"/>
          <c:w val="0.21912621929447063"/>
          <c:h val="0.2772862245374880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6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6373357267949E-2"/>
          <c:y val="1.828289073080781E-2"/>
          <c:w val="0.89669435444254542"/>
          <c:h val="0.830379435755813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Sheet1!$AC$83</c:f>
              <c:strCache>
                <c:ptCount val="1"/>
                <c:pt idx="0">
                  <c:v>Melting Injuries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Sheet1!$AB$84:$AB$115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Sheet1!$AC$84:$AC$115</c:f>
              <c:numCache>
                <c:formatCode>General</c:formatCode>
                <c:ptCount val="32"/>
                <c:pt idx="0">
                  <c:v>20</c:v>
                </c:pt>
                <c:pt idx="1">
                  <c:v>6</c:v>
                </c:pt>
                <c:pt idx="2">
                  <c:v>8</c:v>
                </c:pt>
                <c:pt idx="3">
                  <c:v>24</c:v>
                </c:pt>
                <c:pt idx="4">
                  <c:v>25</c:v>
                </c:pt>
                <c:pt idx="5">
                  <c:v>6</c:v>
                </c:pt>
                <c:pt idx="6">
                  <c:v>6</c:v>
                </c:pt>
                <c:pt idx="7">
                  <c:v>21</c:v>
                </c:pt>
                <c:pt idx="8">
                  <c:v>1</c:v>
                </c:pt>
                <c:pt idx="9">
                  <c:v>12</c:v>
                </c:pt>
                <c:pt idx="10">
                  <c:v>4</c:v>
                </c:pt>
                <c:pt idx="11">
                  <c:v>8</c:v>
                </c:pt>
                <c:pt idx="12">
                  <c:v>10</c:v>
                </c:pt>
                <c:pt idx="13">
                  <c:v>6</c:v>
                </c:pt>
                <c:pt idx="14">
                  <c:v>14</c:v>
                </c:pt>
                <c:pt idx="15">
                  <c:v>6</c:v>
                </c:pt>
                <c:pt idx="16">
                  <c:v>8</c:v>
                </c:pt>
                <c:pt idx="17">
                  <c:v>91</c:v>
                </c:pt>
                <c:pt idx="18">
                  <c:v>10</c:v>
                </c:pt>
                <c:pt idx="19">
                  <c:v>3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37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34-4F3B-98E7-A95327CDDB50}"/>
            </c:ext>
          </c:extLst>
        </c:ser>
        <c:ser>
          <c:idx val="1"/>
          <c:order val="1"/>
          <c:tx>
            <c:strRef>
              <c:f>Sheet1!$AD$83</c:f>
              <c:strCache>
                <c:ptCount val="1"/>
                <c:pt idx="0">
                  <c:v>Melting Incidents</c:v>
                </c:pt>
              </c:strCache>
            </c:strRef>
          </c:tx>
          <c:spPr>
            <a:ln w="127000" cap="rnd">
              <a:solidFill>
                <a:srgbClr val="8BC641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8BC641"/>
              </a:solidFill>
              <a:ln w="9525">
                <a:noFill/>
              </a:ln>
              <a:effectLst/>
            </c:spPr>
          </c:marker>
          <c:xVal>
            <c:numRef>
              <c:f>Sheet1!$AB$84:$AB$115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Sheet1!$AD$84:$AD$115</c:f>
              <c:numCache>
                <c:formatCode>General</c:formatCode>
                <c:ptCount val="32"/>
                <c:pt idx="0">
                  <c:v>54</c:v>
                </c:pt>
                <c:pt idx="1">
                  <c:v>35</c:v>
                </c:pt>
                <c:pt idx="2">
                  <c:v>38</c:v>
                </c:pt>
                <c:pt idx="3">
                  <c:v>67</c:v>
                </c:pt>
                <c:pt idx="4">
                  <c:v>42</c:v>
                </c:pt>
                <c:pt idx="5">
                  <c:v>42</c:v>
                </c:pt>
                <c:pt idx="6">
                  <c:v>25</c:v>
                </c:pt>
                <c:pt idx="7">
                  <c:v>27</c:v>
                </c:pt>
                <c:pt idx="8">
                  <c:v>29</c:v>
                </c:pt>
                <c:pt idx="9">
                  <c:v>22</c:v>
                </c:pt>
                <c:pt idx="10">
                  <c:v>56</c:v>
                </c:pt>
                <c:pt idx="11">
                  <c:v>45</c:v>
                </c:pt>
                <c:pt idx="12">
                  <c:v>42</c:v>
                </c:pt>
                <c:pt idx="13">
                  <c:v>35</c:v>
                </c:pt>
                <c:pt idx="14">
                  <c:v>40</c:v>
                </c:pt>
                <c:pt idx="15">
                  <c:v>39</c:v>
                </c:pt>
                <c:pt idx="16">
                  <c:v>31</c:v>
                </c:pt>
                <c:pt idx="17">
                  <c:v>27</c:v>
                </c:pt>
                <c:pt idx="18">
                  <c:v>27</c:v>
                </c:pt>
                <c:pt idx="19">
                  <c:v>14</c:v>
                </c:pt>
                <c:pt idx="20">
                  <c:v>20</c:v>
                </c:pt>
                <c:pt idx="21">
                  <c:v>14</c:v>
                </c:pt>
                <c:pt idx="22">
                  <c:v>27</c:v>
                </c:pt>
                <c:pt idx="23">
                  <c:v>31</c:v>
                </c:pt>
                <c:pt idx="24">
                  <c:v>51</c:v>
                </c:pt>
                <c:pt idx="25">
                  <c:v>39</c:v>
                </c:pt>
                <c:pt idx="26">
                  <c:v>68</c:v>
                </c:pt>
                <c:pt idx="27">
                  <c:v>46</c:v>
                </c:pt>
                <c:pt idx="28">
                  <c:v>65</c:v>
                </c:pt>
                <c:pt idx="29">
                  <c:v>55</c:v>
                </c:pt>
                <c:pt idx="30">
                  <c:v>55</c:v>
                </c:pt>
                <c:pt idx="31">
                  <c:v>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34-4F3B-98E7-A95327CDD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471432"/>
        <c:axId val="604476680"/>
      </c:scatterChart>
      <c:valAx>
        <c:axId val="604471432"/>
        <c:scaling>
          <c:orientation val="minMax"/>
          <c:max val="2022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76680"/>
        <c:crosses val="autoZero"/>
        <c:crossBetween val="midCat"/>
      </c:valAx>
      <c:valAx>
        <c:axId val="60447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71432"/>
        <c:crosses val="autoZero"/>
        <c:crossBetween val="midCat"/>
      </c:valAx>
      <c:spPr>
        <a:solidFill>
          <a:schemeClr val="bg1"/>
        </a:solid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156814007328727"/>
          <c:y val="5.833657824424697E-2"/>
          <c:w val="0.29996549409158568"/>
          <c:h val="0.143553549633297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80470159623389E-2"/>
          <c:y val="0.12194652509008408"/>
          <c:w val="0.87122462817147861"/>
          <c:h val="0.794574679219717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Sheet1!$AC$121</c:f>
              <c:strCache>
                <c:ptCount val="1"/>
                <c:pt idx="0">
                  <c:v>Melting Injuries / Incident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31750">
                <a:noFill/>
              </a:ln>
              <a:effectLst/>
            </c:spPr>
          </c:marker>
          <c:dPt>
            <c:idx val="20"/>
            <c:marker>
              <c:symbol val="circle"/>
              <c:size val="20"/>
              <c:spPr>
                <a:solidFill>
                  <a:srgbClr val="FF0000"/>
                </a:solidFill>
                <a:ln w="31750">
                  <a:noFill/>
                </a:ln>
                <a:effectLst/>
              </c:spPr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07-4326-B8E6-B18C6F235BFE}"/>
              </c:ext>
            </c:extLst>
          </c:dPt>
          <c:trendline>
            <c:spPr>
              <a:ln w="1016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2.4380464508451334E-2"/>
                  <c:y val="-7.877796598812845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5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Sheet1!$AB$122:$AB$153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Sheet1!$AC$122:$AC$153</c:f>
              <c:numCache>
                <c:formatCode>General</c:formatCode>
                <c:ptCount val="32"/>
                <c:pt idx="0">
                  <c:v>0.37037037037037035</c:v>
                </c:pt>
                <c:pt idx="1">
                  <c:v>0.17142857142857143</c:v>
                </c:pt>
                <c:pt idx="2">
                  <c:v>0.21052631578947367</c:v>
                </c:pt>
                <c:pt idx="3">
                  <c:v>0.35820895522388058</c:v>
                </c:pt>
                <c:pt idx="4">
                  <c:v>0.59523809523809523</c:v>
                </c:pt>
                <c:pt idx="5">
                  <c:v>0.14285714285714285</c:v>
                </c:pt>
                <c:pt idx="6">
                  <c:v>0.24</c:v>
                </c:pt>
                <c:pt idx="7">
                  <c:v>0.77777777777777779</c:v>
                </c:pt>
                <c:pt idx="8">
                  <c:v>3.4482758620689655E-2</c:v>
                </c:pt>
                <c:pt idx="9">
                  <c:v>0.54545454545454541</c:v>
                </c:pt>
                <c:pt idx="10">
                  <c:v>7.1428571428571425E-2</c:v>
                </c:pt>
                <c:pt idx="11">
                  <c:v>0.17777777777777778</c:v>
                </c:pt>
                <c:pt idx="12">
                  <c:v>0.23809523809523808</c:v>
                </c:pt>
                <c:pt idx="13">
                  <c:v>0.17142857142857143</c:v>
                </c:pt>
                <c:pt idx="14">
                  <c:v>0.35</c:v>
                </c:pt>
                <c:pt idx="15">
                  <c:v>0.15384615384615385</c:v>
                </c:pt>
                <c:pt idx="16">
                  <c:v>0.25806451612903225</c:v>
                </c:pt>
                <c:pt idx="17">
                  <c:v>3.3703703703703702</c:v>
                </c:pt>
                <c:pt idx="18">
                  <c:v>0.37037037037037035</c:v>
                </c:pt>
                <c:pt idx="19">
                  <c:v>0.21428571428571427</c:v>
                </c:pt>
                <c:pt idx="20">
                  <c:v>0.05</c:v>
                </c:pt>
                <c:pt idx="21">
                  <c:v>0</c:v>
                </c:pt>
                <c:pt idx="22">
                  <c:v>3.7037037037037035E-2</c:v>
                </c:pt>
                <c:pt idx="23">
                  <c:v>3.2258064516129031E-2</c:v>
                </c:pt>
                <c:pt idx="24">
                  <c:v>0.72549019607843135</c:v>
                </c:pt>
                <c:pt idx="25">
                  <c:v>0</c:v>
                </c:pt>
                <c:pt idx="26">
                  <c:v>2.9411764705882353E-2</c:v>
                </c:pt>
                <c:pt idx="27">
                  <c:v>2.1739130434782608E-2</c:v>
                </c:pt>
                <c:pt idx="28">
                  <c:v>1.5873015873015872E-2</c:v>
                </c:pt>
                <c:pt idx="29">
                  <c:v>1.8181818181818181E-2</c:v>
                </c:pt>
                <c:pt idx="30">
                  <c:v>0</c:v>
                </c:pt>
                <c:pt idx="3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07-4326-B8E6-B18C6F235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57512"/>
        <c:axId val="723661776"/>
      </c:scatterChart>
      <c:valAx>
        <c:axId val="723657512"/>
        <c:scaling>
          <c:orientation val="minMax"/>
          <c:max val="2022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661776"/>
        <c:crosses val="autoZero"/>
        <c:crossBetween val="midCat"/>
        <c:majorUnit val="5"/>
      </c:valAx>
      <c:valAx>
        <c:axId val="723661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2365751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0135758892208E-2"/>
          <c:y val="3.3548242710132563E-2"/>
          <c:w val="0.89612907455881541"/>
          <c:h val="0.867225503892408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Sheet1!$AW$83</c:f>
              <c:strCache>
                <c:ptCount val="1"/>
                <c:pt idx="0">
                  <c:v>Casting Injuries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Sheet1!$AV$84:$AV$115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Sheet1!$AW$84:$AW$115</c:f>
              <c:numCache>
                <c:formatCode>General</c:formatCode>
                <c:ptCount val="32"/>
                <c:pt idx="0">
                  <c:v>20</c:v>
                </c:pt>
                <c:pt idx="1">
                  <c:v>15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12</c:v>
                </c:pt>
                <c:pt idx="6">
                  <c:v>9</c:v>
                </c:pt>
                <c:pt idx="7">
                  <c:v>16</c:v>
                </c:pt>
                <c:pt idx="8">
                  <c:v>27</c:v>
                </c:pt>
                <c:pt idx="9">
                  <c:v>18</c:v>
                </c:pt>
                <c:pt idx="10">
                  <c:v>20</c:v>
                </c:pt>
                <c:pt idx="11">
                  <c:v>19</c:v>
                </c:pt>
                <c:pt idx="12">
                  <c:v>17</c:v>
                </c:pt>
                <c:pt idx="13">
                  <c:v>10</c:v>
                </c:pt>
                <c:pt idx="14">
                  <c:v>6</c:v>
                </c:pt>
                <c:pt idx="15">
                  <c:v>8</c:v>
                </c:pt>
                <c:pt idx="16">
                  <c:v>15</c:v>
                </c:pt>
                <c:pt idx="17">
                  <c:v>20</c:v>
                </c:pt>
                <c:pt idx="18">
                  <c:v>13</c:v>
                </c:pt>
                <c:pt idx="19">
                  <c:v>15</c:v>
                </c:pt>
                <c:pt idx="20">
                  <c:v>6</c:v>
                </c:pt>
                <c:pt idx="21">
                  <c:v>4</c:v>
                </c:pt>
                <c:pt idx="22">
                  <c:v>0</c:v>
                </c:pt>
                <c:pt idx="23">
                  <c:v>6</c:v>
                </c:pt>
                <c:pt idx="24">
                  <c:v>2</c:v>
                </c:pt>
                <c:pt idx="25">
                  <c:v>14</c:v>
                </c:pt>
                <c:pt idx="26">
                  <c:v>1</c:v>
                </c:pt>
                <c:pt idx="27">
                  <c:v>16</c:v>
                </c:pt>
                <c:pt idx="28">
                  <c:v>8</c:v>
                </c:pt>
                <c:pt idx="29">
                  <c:v>3</c:v>
                </c:pt>
                <c:pt idx="30">
                  <c:v>8</c:v>
                </c:pt>
                <c:pt idx="3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B1-4E65-8073-F34E572BB457}"/>
            </c:ext>
          </c:extLst>
        </c:ser>
        <c:ser>
          <c:idx val="1"/>
          <c:order val="1"/>
          <c:tx>
            <c:strRef>
              <c:f>Sheet1!$AX$83</c:f>
              <c:strCache>
                <c:ptCount val="1"/>
                <c:pt idx="0">
                  <c:v>Casting Incidents</c:v>
                </c:pt>
              </c:strCache>
            </c:strRef>
          </c:tx>
          <c:spPr>
            <a:ln w="127000" cap="rnd">
              <a:solidFill>
                <a:srgbClr val="8BC641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8BC641"/>
              </a:solidFill>
              <a:ln w="9525">
                <a:noFill/>
              </a:ln>
              <a:effectLst/>
            </c:spPr>
          </c:marker>
          <c:xVal>
            <c:numRef>
              <c:f>Sheet1!$AV$84:$AV$115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Sheet1!$AX$84:$AX$115</c:f>
              <c:numCache>
                <c:formatCode>General</c:formatCode>
                <c:ptCount val="32"/>
                <c:pt idx="0">
                  <c:v>55</c:v>
                </c:pt>
                <c:pt idx="1">
                  <c:v>28</c:v>
                </c:pt>
                <c:pt idx="2">
                  <c:v>29</c:v>
                </c:pt>
                <c:pt idx="3">
                  <c:v>19</c:v>
                </c:pt>
                <c:pt idx="4">
                  <c:v>22</c:v>
                </c:pt>
                <c:pt idx="5">
                  <c:v>29</c:v>
                </c:pt>
                <c:pt idx="6">
                  <c:v>21</c:v>
                </c:pt>
                <c:pt idx="7">
                  <c:v>17</c:v>
                </c:pt>
                <c:pt idx="8">
                  <c:v>19</c:v>
                </c:pt>
                <c:pt idx="9">
                  <c:v>22</c:v>
                </c:pt>
                <c:pt idx="10">
                  <c:v>44</c:v>
                </c:pt>
                <c:pt idx="11">
                  <c:v>30</c:v>
                </c:pt>
                <c:pt idx="12">
                  <c:v>38</c:v>
                </c:pt>
                <c:pt idx="13">
                  <c:v>57</c:v>
                </c:pt>
                <c:pt idx="14">
                  <c:v>44</c:v>
                </c:pt>
                <c:pt idx="15">
                  <c:v>58</c:v>
                </c:pt>
                <c:pt idx="16">
                  <c:v>36</c:v>
                </c:pt>
                <c:pt idx="17">
                  <c:v>45</c:v>
                </c:pt>
                <c:pt idx="18">
                  <c:v>23</c:v>
                </c:pt>
                <c:pt idx="19">
                  <c:v>20</c:v>
                </c:pt>
                <c:pt idx="20">
                  <c:v>30</c:v>
                </c:pt>
                <c:pt idx="21">
                  <c:v>24</c:v>
                </c:pt>
                <c:pt idx="22">
                  <c:v>32</c:v>
                </c:pt>
                <c:pt idx="23">
                  <c:v>31</c:v>
                </c:pt>
                <c:pt idx="24">
                  <c:v>76</c:v>
                </c:pt>
                <c:pt idx="25">
                  <c:v>116</c:v>
                </c:pt>
                <c:pt idx="26">
                  <c:v>75</c:v>
                </c:pt>
                <c:pt idx="27">
                  <c:v>71</c:v>
                </c:pt>
                <c:pt idx="28">
                  <c:v>62</c:v>
                </c:pt>
                <c:pt idx="29">
                  <c:v>66</c:v>
                </c:pt>
                <c:pt idx="30">
                  <c:v>59</c:v>
                </c:pt>
                <c:pt idx="31">
                  <c:v>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B1-4E65-8073-F34E572B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909760"/>
        <c:axId val="712910088"/>
      </c:scatterChart>
      <c:valAx>
        <c:axId val="712909760"/>
        <c:scaling>
          <c:orientation val="minMax"/>
          <c:max val="2022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10088"/>
        <c:crosses val="autoZero"/>
        <c:crossBetween val="midCat"/>
      </c:valAx>
      <c:valAx>
        <c:axId val="71291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097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71508733822066"/>
          <c:y val="9.1217638136371071E-2"/>
          <c:w val="0.31779403113403926"/>
          <c:h val="0.21854223695691236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79375568498079E-2"/>
          <c:y val="1.7763457664319904E-2"/>
          <c:w val="0.95254110156260607"/>
          <c:h val="0.8935352992843390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Sheet1!$AW$121</c:f>
              <c:strCache>
                <c:ptCount val="1"/>
                <c:pt idx="0">
                  <c:v>Casting Injuries /  Incident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31750">
                <a:noFill/>
              </a:ln>
              <a:effectLst/>
            </c:spPr>
          </c:marker>
          <c:trendline>
            <c:spPr>
              <a:ln w="1270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8.7024406495530785E-3"/>
                  <c:y val="-0.1460316486336838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5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Sheet1!$AV$122:$AV$153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Sheet1!$AW$122:$AW$153</c:f>
              <c:numCache>
                <c:formatCode>General</c:formatCode>
                <c:ptCount val="32"/>
                <c:pt idx="0">
                  <c:v>0.36363636363636365</c:v>
                </c:pt>
                <c:pt idx="1">
                  <c:v>0.5357142857142857</c:v>
                </c:pt>
                <c:pt idx="2">
                  <c:v>0.13793103448275862</c:v>
                </c:pt>
                <c:pt idx="3">
                  <c:v>0.36842105263157893</c:v>
                </c:pt>
                <c:pt idx="4">
                  <c:v>0.40909090909090912</c:v>
                </c:pt>
                <c:pt idx="5">
                  <c:v>0.41379310344827586</c:v>
                </c:pt>
                <c:pt idx="6">
                  <c:v>0.42857142857142855</c:v>
                </c:pt>
                <c:pt idx="7">
                  <c:v>0.94117647058823528</c:v>
                </c:pt>
                <c:pt idx="8">
                  <c:v>1.4210526315789473</c:v>
                </c:pt>
                <c:pt idx="9">
                  <c:v>0.81818181818181823</c:v>
                </c:pt>
                <c:pt idx="10">
                  <c:v>0.45454545454545453</c:v>
                </c:pt>
                <c:pt idx="11">
                  <c:v>0.6333333333333333</c:v>
                </c:pt>
                <c:pt idx="12">
                  <c:v>0.44736842105263158</c:v>
                </c:pt>
                <c:pt idx="13">
                  <c:v>0.17543859649122806</c:v>
                </c:pt>
                <c:pt idx="14">
                  <c:v>0.13636363636363635</c:v>
                </c:pt>
                <c:pt idx="15">
                  <c:v>0.13793103448275862</c:v>
                </c:pt>
                <c:pt idx="16">
                  <c:v>0.41666666666666669</c:v>
                </c:pt>
                <c:pt idx="17">
                  <c:v>0.44444444444444442</c:v>
                </c:pt>
                <c:pt idx="18">
                  <c:v>0.56521739130434778</c:v>
                </c:pt>
                <c:pt idx="19">
                  <c:v>0.75</c:v>
                </c:pt>
                <c:pt idx="20">
                  <c:v>0.2</c:v>
                </c:pt>
                <c:pt idx="21">
                  <c:v>0.16666666666666666</c:v>
                </c:pt>
                <c:pt idx="22">
                  <c:v>0</c:v>
                </c:pt>
                <c:pt idx="23">
                  <c:v>0.19354838709677419</c:v>
                </c:pt>
                <c:pt idx="24">
                  <c:v>2.6315789473684209E-2</c:v>
                </c:pt>
                <c:pt idx="25">
                  <c:v>0.1206896551724138</c:v>
                </c:pt>
                <c:pt idx="26">
                  <c:v>1.3333333333333334E-2</c:v>
                </c:pt>
                <c:pt idx="27">
                  <c:v>0.22535211267605634</c:v>
                </c:pt>
                <c:pt idx="28">
                  <c:v>0.13114754098360656</c:v>
                </c:pt>
                <c:pt idx="29" formatCode="0.000">
                  <c:v>4.7619047619047616E-2</c:v>
                </c:pt>
                <c:pt idx="30" formatCode="0.000">
                  <c:v>0.13559322033898305</c:v>
                </c:pt>
                <c:pt idx="31">
                  <c:v>0.108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2F-4CC3-AF70-D423DA496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52264"/>
        <c:axId val="723657184"/>
      </c:scatterChart>
      <c:valAx>
        <c:axId val="723652264"/>
        <c:scaling>
          <c:orientation val="minMax"/>
          <c:max val="2022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7184"/>
        <c:crosses val="autoZero"/>
        <c:crossBetween val="midCat"/>
        <c:majorUnit val="5"/>
        <c:minorUnit val="5"/>
      </c:valAx>
      <c:valAx>
        <c:axId val="72365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2264"/>
        <c:crosses val="autoZero"/>
        <c:crossBetween val="midCat"/>
      </c:valAx>
      <c:spPr>
        <a:solidFill>
          <a:schemeClr val="bg1"/>
        </a:solidFill>
        <a:ln w="381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30975653905324E-2"/>
          <c:y val="4.1467999192408643E-2"/>
          <c:w val="0.88619603584034756"/>
          <c:h val="0.851836664647688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Sheet1!$H$83</c:f>
              <c:strCache>
                <c:ptCount val="1"/>
                <c:pt idx="0">
                  <c:v>Transfer Injuries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Sheet1!$G$84:$G$115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Sheet1!$H$84:$H$115</c:f>
              <c:numCache>
                <c:formatCode>General</c:formatCode>
                <c:ptCount val="32"/>
                <c:pt idx="0">
                  <c:v>3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13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12</c:v>
                </c:pt>
                <c:pt idx="11">
                  <c:v>17</c:v>
                </c:pt>
                <c:pt idx="12">
                  <c:v>34</c:v>
                </c:pt>
                <c:pt idx="13">
                  <c:v>22</c:v>
                </c:pt>
                <c:pt idx="14">
                  <c:v>4</c:v>
                </c:pt>
                <c:pt idx="15">
                  <c:v>18</c:v>
                </c:pt>
                <c:pt idx="16">
                  <c:v>13</c:v>
                </c:pt>
                <c:pt idx="17">
                  <c:v>10</c:v>
                </c:pt>
                <c:pt idx="18">
                  <c:v>16</c:v>
                </c:pt>
                <c:pt idx="19">
                  <c:v>8</c:v>
                </c:pt>
                <c:pt idx="20">
                  <c:v>2</c:v>
                </c:pt>
                <c:pt idx="21">
                  <c:v>2</c:v>
                </c:pt>
                <c:pt idx="22">
                  <c:v>0</c:v>
                </c:pt>
                <c:pt idx="23">
                  <c:v>7</c:v>
                </c:pt>
                <c:pt idx="24">
                  <c:v>3</c:v>
                </c:pt>
                <c:pt idx="25">
                  <c:v>0</c:v>
                </c:pt>
                <c:pt idx="26">
                  <c:v>3</c:v>
                </c:pt>
                <c:pt idx="27">
                  <c:v>8</c:v>
                </c:pt>
                <c:pt idx="28">
                  <c:v>4</c:v>
                </c:pt>
                <c:pt idx="29">
                  <c:v>3</c:v>
                </c:pt>
                <c:pt idx="30">
                  <c:v>2</c:v>
                </c:pt>
                <c:pt idx="31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43-45A4-8482-7935B10E8194}"/>
            </c:ext>
          </c:extLst>
        </c:ser>
        <c:ser>
          <c:idx val="1"/>
          <c:order val="1"/>
          <c:tx>
            <c:strRef>
              <c:f>Sheet1!$I$83</c:f>
              <c:strCache>
                <c:ptCount val="1"/>
                <c:pt idx="0">
                  <c:v>Transfer Incidents</c:v>
                </c:pt>
              </c:strCache>
            </c:strRef>
          </c:tx>
          <c:spPr>
            <a:ln w="127000" cap="rnd">
              <a:solidFill>
                <a:srgbClr val="8BC641"/>
              </a:solidFill>
              <a:round/>
            </a:ln>
            <a:effectLst/>
          </c:spPr>
          <c:marker>
            <c:symbol val="diamond"/>
            <c:size val="30"/>
            <c:spPr>
              <a:solidFill>
                <a:srgbClr val="8BC641"/>
              </a:solidFill>
              <a:ln w="9525">
                <a:noFill/>
              </a:ln>
              <a:effectLst/>
            </c:spPr>
          </c:marker>
          <c:xVal>
            <c:numRef>
              <c:f>Sheet1!$G$84:$G$115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Sheet1!$I$84:$I$115</c:f>
              <c:numCache>
                <c:formatCode>General</c:formatCode>
                <c:ptCount val="32"/>
                <c:pt idx="0">
                  <c:v>13</c:v>
                </c:pt>
                <c:pt idx="1">
                  <c:v>8</c:v>
                </c:pt>
                <c:pt idx="2">
                  <c:v>11</c:v>
                </c:pt>
                <c:pt idx="3">
                  <c:v>16</c:v>
                </c:pt>
                <c:pt idx="4">
                  <c:v>8</c:v>
                </c:pt>
                <c:pt idx="5">
                  <c:v>15</c:v>
                </c:pt>
                <c:pt idx="6">
                  <c:v>14</c:v>
                </c:pt>
                <c:pt idx="7">
                  <c:v>17</c:v>
                </c:pt>
                <c:pt idx="8">
                  <c:v>11</c:v>
                </c:pt>
                <c:pt idx="9">
                  <c:v>18</c:v>
                </c:pt>
                <c:pt idx="10">
                  <c:v>36</c:v>
                </c:pt>
                <c:pt idx="11">
                  <c:v>45</c:v>
                </c:pt>
                <c:pt idx="12">
                  <c:v>60</c:v>
                </c:pt>
                <c:pt idx="13">
                  <c:v>48</c:v>
                </c:pt>
                <c:pt idx="14">
                  <c:v>34</c:v>
                </c:pt>
                <c:pt idx="15">
                  <c:v>50</c:v>
                </c:pt>
                <c:pt idx="16">
                  <c:v>36</c:v>
                </c:pt>
                <c:pt idx="17">
                  <c:v>23</c:v>
                </c:pt>
                <c:pt idx="18">
                  <c:v>20</c:v>
                </c:pt>
                <c:pt idx="19">
                  <c:v>18</c:v>
                </c:pt>
                <c:pt idx="20">
                  <c:v>20</c:v>
                </c:pt>
                <c:pt idx="21">
                  <c:v>3</c:v>
                </c:pt>
                <c:pt idx="22">
                  <c:v>5</c:v>
                </c:pt>
                <c:pt idx="23">
                  <c:v>27</c:v>
                </c:pt>
                <c:pt idx="24">
                  <c:v>20</c:v>
                </c:pt>
                <c:pt idx="25">
                  <c:v>18</c:v>
                </c:pt>
                <c:pt idx="26">
                  <c:v>23</c:v>
                </c:pt>
                <c:pt idx="27">
                  <c:v>40</c:v>
                </c:pt>
                <c:pt idx="28">
                  <c:v>23</c:v>
                </c:pt>
                <c:pt idx="29">
                  <c:v>19</c:v>
                </c:pt>
                <c:pt idx="30">
                  <c:v>22</c:v>
                </c:pt>
                <c:pt idx="31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43-45A4-8482-7935B10E8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890504"/>
        <c:axId val="723888208"/>
      </c:scatterChart>
      <c:valAx>
        <c:axId val="723890504"/>
        <c:scaling>
          <c:orientation val="minMax"/>
          <c:max val="2022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888208"/>
        <c:crosses val="autoZero"/>
        <c:crossBetween val="midCat"/>
      </c:valAx>
      <c:valAx>
        <c:axId val="7238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890504"/>
        <c:crosses val="autoZero"/>
        <c:crossBetween val="midCat"/>
      </c:valAx>
      <c:spPr>
        <a:solidFill>
          <a:schemeClr val="bg1"/>
        </a:solidFill>
        <a:ln w="41275">
          <a:noFill/>
        </a:ln>
        <a:effectLst/>
      </c:spPr>
    </c:plotArea>
    <c:legend>
      <c:legendPos val="b"/>
      <c:layout>
        <c:manualLayout>
          <c:xMode val="edge"/>
          <c:yMode val="edge"/>
          <c:x val="8.744036929594326E-2"/>
          <c:y val="7.5924490207954776E-2"/>
          <c:w val="0.28275553409597387"/>
          <c:h val="0.19077350367655452"/>
        </c:manualLayout>
      </c:layout>
      <c:overlay val="0"/>
      <c:spPr>
        <a:solidFill>
          <a:schemeClr val="bg1">
            <a:lumMod val="85000"/>
          </a:schemeClr>
        </a:solidFill>
        <a:ln w="190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84346999728481E-2"/>
          <c:y val="3.0565871430250323E-2"/>
          <c:w val="0.90442245863862791"/>
          <c:h val="0.831438748078904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Sheet1!$H$121</c:f>
              <c:strCache>
                <c:ptCount val="1"/>
                <c:pt idx="0">
                  <c:v>Transfer Injuries / Incident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38100">
                <a:noFill/>
              </a:ln>
              <a:effectLst/>
            </c:spPr>
          </c:marker>
          <c:trendline>
            <c:spPr>
              <a:ln w="127000" cap="rnd">
                <a:solidFill>
                  <a:schemeClr val="tx1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1.4196827645131804E-2"/>
                  <c:y val="-0.1251740533649414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5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Sheet1!$G$122:$G$153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xVal>
          <c:yVal>
            <c:numRef>
              <c:f>Sheet1!$H$122:$H$153</c:f>
              <c:numCache>
                <c:formatCode>General</c:formatCode>
                <c:ptCount val="32"/>
                <c:pt idx="0">
                  <c:v>0.23076923076923078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0.375</c:v>
                </c:pt>
                <c:pt idx="5">
                  <c:v>0.8666666666666667</c:v>
                </c:pt>
                <c:pt idx="6">
                  <c:v>0.9285714285714286</c:v>
                </c:pt>
                <c:pt idx="7">
                  <c:v>0.23529411764705882</c:v>
                </c:pt>
                <c:pt idx="8">
                  <c:v>0.54545454545454541</c:v>
                </c:pt>
                <c:pt idx="9">
                  <c:v>0.5</c:v>
                </c:pt>
                <c:pt idx="10">
                  <c:v>0.33333333333333331</c:v>
                </c:pt>
                <c:pt idx="11">
                  <c:v>0.37777777777777777</c:v>
                </c:pt>
                <c:pt idx="12">
                  <c:v>0.56666666666666665</c:v>
                </c:pt>
                <c:pt idx="13">
                  <c:v>0.45833333333333331</c:v>
                </c:pt>
                <c:pt idx="14">
                  <c:v>0.11764705882352941</c:v>
                </c:pt>
                <c:pt idx="15">
                  <c:v>0.36</c:v>
                </c:pt>
                <c:pt idx="16">
                  <c:v>0.3611111111111111</c:v>
                </c:pt>
                <c:pt idx="17">
                  <c:v>0.43478260869565216</c:v>
                </c:pt>
                <c:pt idx="18">
                  <c:v>0.8</c:v>
                </c:pt>
                <c:pt idx="19">
                  <c:v>0.44444444444444442</c:v>
                </c:pt>
                <c:pt idx="20">
                  <c:v>0.1</c:v>
                </c:pt>
                <c:pt idx="21">
                  <c:v>0.66666666666666663</c:v>
                </c:pt>
                <c:pt idx="22">
                  <c:v>0</c:v>
                </c:pt>
                <c:pt idx="23">
                  <c:v>0.25925925925925924</c:v>
                </c:pt>
                <c:pt idx="24">
                  <c:v>0.15</c:v>
                </c:pt>
                <c:pt idx="25">
                  <c:v>0</c:v>
                </c:pt>
                <c:pt idx="26">
                  <c:v>0.13043478260869565</c:v>
                </c:pt>
                <c:pt idx="27">
                  <c:v>0.2</c:v>
                </c:pt>
                <c:pt idx="28">
                  <c:v>0.17391304347826086</c:v>
                </c:pt>
                <c:pt idx="29" formatCode="0.000">
                  <c:v>0.15789473684210525</c:v>
                </c:pt>
                <c:pt idx="30">
                  <c:v>9.0909090909090912E-2</c:v>
                </c:pt>
                <c:pt idx="31">
                  <c:v>0.14285714285714285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3D-43F4-B2EE-EFE5E2BCD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493040"/>
        <c:axId val="359484512"/>
      </c:scatterChart>
      <c:valAx>
        <c:axId val="359493040"/>
        <c:scaling>
          <c:orientation val="minMax"/>
          <c:max val="2022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84512"/>
        <c:crosses val="autoZero"/>
        <c:crossBetween val="midCat"/>
        <c:majorUnit val="5"/>
        <c:minorUnit val="5"/>
      </c:valAx>
      <c:valAx>
        <c:axId val="359484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3040"/>
        <c:crosses val="autoZero"/>
        <c:crossBetween val="midCat"/>
      </c:valAx>
      <c:spPr>
        <a:solidFill>
          <a:schemeClr val="bg1"/>
        </a:solidFill>
        <a:ln w="38100">
          <a:solidFill>
            <a:schemeClr val="accent3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67440519834533"/>
          <c:y val="2.2541876202235165E-2"/>
          <c:w val="0.60312100463065821"/>
          <c:h val="0.90311528686204368"/>
        </c:manualLayout>
      </c:layout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Sheet1!$B$189:$B$195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Equipment Failure / Maint. Issue / Set-up</c:v>
                </c:pt>
                <c:pt idx="3">
                  <c:v>End of DC Cast &amp; Aborts - Wet / Rusty Drain Pan</c:v>
                </c:pt>
                <c:pt idx="4">
                  <c:v>DC Cast Start - Wet / Rusty Bottom Block</c:v>
                </c:pt>
                <c:pt idx="5">
                  <c:v>Wet Refractory or Equipment</c:v>
                </c:pt>
                <c:pt idx="6">
                  <c:v>Ingot Head Under Water</c:v>
                </c:pt>
              </c:strCache>
            </c:strRef>
          </c:cat>
          <c:val>
            <c:numRef>
              <c:f>Sheet1!$C$189:$C$195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9C84-46DC-9061-F14FB093F660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Sheet1!$B$189:$B$195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Equipment Failure / Maint. Issue / Set-up</c:v>
                </c:pt>
                <c:pt idx="3">
                  <c:v>End of DC Cast &amp; Aborts - Wet / Rusty Drain Pan</c:v>
                </c:pt>
                <c:pt idx="4">
                  <c:v>DC Cast Start - Wet / Rusty Bottom Block</c:v>
                </c:pt>
                <c:pt idx="5">
                  <c:v>Wet Refractory or Equipment</c:v>
                </c:pt>
                <c:pt idx="6">
                  <c:v>Ingot Head Under Water</c:v>
                </c:pt>
              </c:strCache>
            </c:strRef>
          </c:cat>
          <c:val>
            <c:numRef>
              <c:f>Sheet1!$D$189:$D$195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9C84-46DC-9061-F14FB093F660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Sheet1!$B$189:$B$195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Equipment Failure / Maint. Issue / Set-up</c:v>
                </c:pt>
                <c:pt idx="3">
                  <c:v>End of DC Cast &amp; Aborts - Wet / Rusty Drain Pan</c:v>
                </c:pt>
                <c:pt idx="4">
                  <c:v>DC Cast Start - Wet / Rusty Bottom Block</c:v>
                </c:pt>
                <c:pt idx="5">
                  <c:v>Wet Refractory or Equipment</c:v>
                </c:pt>
                <c:pt idx="6">
                  <c:v>Ingot Head Under Water</c:v>
                </c:pt>
              </c:strCache>
            </c:strRef>
          </c:cat>
          <c:val>
            <c:numRef>
              <c:f>Sheet1!$E$189:$E$195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9C84-46DC-9061-F14FB093F660}"/>
            </c:ext>
          </c:extLst>
        </c:ser>
        <c:ser>
          <c:idx val="3"/>
          <c:order val="3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Sheet1!$B$189:$B$195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Equipment Failure / Maint. Issue / Set-up</c:v>
                </c:pt>
                <c:pt idx="3">
                  <c:v>End of DC Cast &amp; Aborts - Wet / Rusty Drain Pan</c:v>
                </c:pt>
                <c:pt idx="4">
                  <c:v>DC Cast Start - Wet / Rusty Bottom Block</c:v>
                </c:pt>
                <c:pt idx="5">
                  <c:v>Wet Refractory or Equipment</c:v>
                </c:pt>
                <c:pt idx="6">
                  <c:v>Ingot Head Under Water</c:v>
                </c:pt>
              </c:strCache>
            </c:strRef>
          </c:cat>
          <c:val>
            <c:numRef>
              <c:f>Sheet1!$F$189:$F$195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9C84-46DC-9061-F14FB093F660}"/>
            </c:ext>
          </c:extLst>
        </c:ser>
        <c:ser>
          <c:idx val="4"/>
          <c:order val="4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Sheet1!$B$189:$B$195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Equipment Failure / Maint. Issue / Set-up</c:v>
                </c:pt>
                <c:pt idx="3">
                  <c:v>End of DC Cast &amp; Aborts - Wet / Rusty Drain Pan</c:v>
                </c:pt>
                <c:pt idx="4">
                  <c:v>DC Cast Start - Wet / Rusty Bottom Block</c:v>
                </c:pt>
                <c:pt idx="5">
                  <c:v>Wet Refractory or Equipment</c:v>
                </c:pt>
                <c:pt idx="6">
                  <c:v>Ingot Head Under Water</c:v>
                </c:pt>
              </c:strCache>
            </c:strRef>
          </c:cat>
          <c:val>
            <c:numRef>
              <c:f>Sheet1!$G$189:$G$195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9C84-46DC-9061-F14FB093F660}"/>
            </c:ext>
          </c:extLst>
        </c:ser>
        <c:ser>
          <c:idx val="5"/>
          <c:order val="5"/>
          <c:spPr>
            <a:solidFill>
              <a:srgbClr val="8BC64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Sheet1!$B$189:$B$195</c:f>
              <c:strCache>
                <c:ptCount val="7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Equipment Failure / Maint. Issue / Set-up</c:v>
                </c:pt>
                <c:pt idx="3">
                  <c:v>End of DC Cast &amp; Aborts - Wet / Rusty Drain Pan</c:v>
                </c:pt>
                <c:pt idx="4">
                  <c:v>DC Cast Start - Wet / Rusty Bottom Block</c:v>
                </c:pt>
                <c:pt idx="5">
                  <c:v>Wet Refractory or Equipment</c:v>
                </c:pt>
                <c:pt idx="6">
                  <c:v>Ingot Head Under Water</c:v>
                </c:pt>
              </c:strCache>
            </c:strRef>
          </c:cat>
          <c:val>
            <c:numRef>
              <c:f>Sheet1!$H$189:$H$195</c:f>
              <c:numCache>
                <c:formatCode>General</c:formatCode>
                <c:ptCount val="7"/>
                <c:pt idx="0">
                  <c:v>202</c:v>
                </c:pt>
                <c:pt idx="1">
                  <c:v>55</c:v>
                </c:pt>
                <c:pt idx="2">
                  <c:v>44</c:v>
                </c:pt>
                <c:pt idx="3">
                  <c:v>44</c:v>
                </c:pt>
                <c:pt idx="4">
                  <c:v>33</c:v>
                </c:pt>
                <c:pt idx="5">
                  <c:v>32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84-46DC-9061-F14FB093F6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24100776"/>
        <c:axId val="424099136"/>
      </c:barChart>
      <c:catAx>
        <c:axId val="424100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200" b="1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99136"/>
        <c:crosses val="autoZero"/>
        <c:auto val="1"/>
        <c:lblAlgn val="ctr"/>
        <c:lblOffset val="100"/>
        <c:noMultiLvlLbl val="0"/>
      </c:catAx>
      <c:valAx>
        <c:axId val="424099136"/>
        <c:scaling>
          <c:orientation val="minMax"/>
          <c:max val="210"/>
          <c:min val="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100776"/>
        <c:crosses val="autoZero"/>
        <c:crossBetween val="between"/>
      </c:valAx>
      <c:spPr>
        <a:solidFill>
          <a:schemeClr val="bg1"/>
        </a:solidFill>
        <a:ln w="38100">
          <a:solidFill>
            <a:srgbClr val="43465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0.6566</cdr:x>
      <cdr:y>0.15025</cdr:y>
    </cdr:from>
    <cdr:to>
      <cdr:x>0.69526</cdr:x>
      <cdr:y>0.19858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E6CE64F-85FB-2568-573B-312CA635D0B1}"/>
            </a:ext>
          </a:extLst>
        </cdr:cNvPr>
        <cdr:cNvSpPr txBox="1"/>
      </cdr:nvSpPr>
      <cdr:spPr>
        <a:xfrm xmlns:a="http://schemas.openxmlformats.org/drawingml/2006/main">
          <a:off x="7582972" y="1531089"/>
          <a:ext cx="446568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endParaRPr lang="en-US" sz="2600" dirty="0"/>
        </a:p>
      </cdr:txBody>
    </cdr:sp>
  </cdr:relSizeAnchor>
  <cdr:relSizeAnchor xmlns:cdr="http://schemas.openxmlformats.org/drawingml/2006/chartDrawing">
    <cdr:from>
      <cdr:x>0.57374</cdr:x>
      <cdr:y>0.12208</cdr:y>
    </cdr:from>
    <cdr:to>
      <cdr:x>0.66564</cdr:x>
      <cdr:y>0.19295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6EBB5024-F017-E288-CDC4-FA4D02F26D47}"/>
            </a:ext>
          </a:extLst>
        </cdr:cNvPr>
        <cdr:cNvCxnSpPr/>
      </cdr:nvCxnSpPr>
      <cdr:spPr>
        <a:xfrm xmlns:a="http://schemas.openxmlformats.org/drawingml/2006/main" flipH="1" flipV="1">
          <a:off x="6626112" y="1244010"/>
          <a:ext cx="1061298" cy="722193"/>
        </a:xfrm>
        <a:prstGeom xmlns:a="http://schemas.openxmlformats.org/drawingml/2006/main" prst="straightConnector1">
          <a:avLst/>
        </a:prstGeom>
        <a:ln xmlns:a="http://schemas.openxmlformats.org/drawingml/2006/main" w="793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3B9D8D-0F9B-AF4F-8412-8910E101FAC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90CE25-4147-A44B-9159-F35DC712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7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2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62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7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6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5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2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90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5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3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7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9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6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87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8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0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2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0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2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8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99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79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53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30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85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06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78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4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40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84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5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135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35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64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334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978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900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6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067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9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0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1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0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4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" y="0"/>
            <a:ext cx="24384001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1830988" y="5559708"/>
            <a:ext cx="1613646" cy="134812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91" y="3316006"/>
            <a:ext cx="18181309" cy="1597660"/>
          </a:xfrm>
        </p:spPr>
        <p:txBody>
          <a:bodyPr>
            <a:noAutofit/>
          </a:bodyPr>
          <a:lstStyle>
            <a:lvl1pPr marL="0" indent="0">
              <a:buNone/>
              <a:defRPr sz="15492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580" y="6340559"/>
            <a:ext cx="17552703" cy="2087562"/>
          </a:xfrm>
        </p:spPr>
        <p:txBody>
          <a:bodyPr>
            <a:normAutofit/>
          </a:bodyPr>
          <a:lstStyle>
            <a:lvl1pPr marL="0" indent="0">
              <a:buNone/>
              <a:defRPr sz="59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0988" y="10399994"/>
            <a:ext cx="5125027" cy="16210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84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81607" y="4339682"/>
            <a:ext cx="21159217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778679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4" y="2052329"/>
            <a:ext cx="10887485" cy="1568694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946120"/>
            <a:ext cx="8926080" cy="340277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411" y="11096568"/>
            <a:ext cx="8926080" cy="1393792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9" y="833755"/>
            <a:ext cx="12116107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268072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240411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3711" y="11096568"/>
            <a:ext cx="8926080" cy="1393792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88887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88891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8170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88887" y="9760231"/>
            <a:ext cx="11201400" cy="238977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3" y="807771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902" y="2399195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5" y="4208340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280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282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7563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80" y="9760231"/>
            <a:ext cx="11201400" cy="32242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287" y="781653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284" y="2373077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285" y="4182214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6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73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06358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5896" y="4012357"/>
            <a:ext cx="7335383" cy="40539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5896" y="8696990"/>
            <a:ext cx="7335383" cy="3546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857057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1609" y="2130704"/>
            <a:ext cx="10887483" cy="945596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815490"/>
            <a:ext cx="8926080" cy="340277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6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8995" y="2781331"/>
            <a:ext cx="13618059" cy="2185814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036" indent="0">
              <a:buNone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0765" y="7131913"/>
            <a:ext cx="5332744" cy="477306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0766" y="5988007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1732" y="7131913"/>
            <a:ext cx="5332744" cy="4773066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016" marR="0" lvl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016" marR="0" lvl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729" y="5988007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994" y="976546"/>
            <a:ext cx="16622516" cy="159766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4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152898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2207" y="8734403"/>
            <a:ext cx="15014157" cy="1245470"/>
          </a:xfrm>
        </p:spPr>
        <p:txBody>
          <a:bodyPr>
            <a:noAutofit/>
          </a:bodyPr>
          <a:lstStyle>
            <a:lvl1pPr marL="0" indent="0">
              <a:buNone/>
              <a:defRPr sz="6996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2204" y="4231981"/>
            <a:ext cx="17048696" cy="2534086"/>
          </a:xfrm>
        </p:spPr>
        <p:txBody>
          <a:bodyPr>
            <a:noAutofit/>
          </a:bodyPr>
          <a:lstStyle>
            <a:lvl1pPr marL="0" indent="0">
              <a:buNone/>
              <a:defRPr sz="9996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1582204" y="7682826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71538" y="12471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3174" y="-121920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3549950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11996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989" y="6797040"/>
            <a:ext cx="5238884" cy="165702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7360" y="12105831"/>
            <a:ext cx="14348812" cy="78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415" y="12105831"/>
            <a:ext cx="4989184" cy="788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7766" y="12147420"/>
            <a:ext cx="505096" cy="4504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1842093" y="12099473"/>
            <a:ext cx="462330" cy="54639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9555" y="11000252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1830988" y="6027344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7510601" y="11266402"/>
            <a:ext cx="15117022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782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7" y="167632"/>
            <a:ext cx="21122750" cy="1937840"/>
          </a:xfrm>
        </p:spPr>
        <p:txBody>
          <a:bodyPr/>
          <a:lstStyle>
            <a:lvl1pPr>
              <a:defRPr sz="7996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7773" y="2246287"/>
            <a:ext cx="21027912" cy="666593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3364" y="3647620"/>
            <a:ext cx="20892320" cy="5684928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4000"/>
              </a:lnSpc>
              <a:spcBef>
                <a:spcPts val="0"/>
              </a:spcBef>
              <a:defRPr sz="3466" cap="none" spc="-54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8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24384001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1830988" y="5559708"/>
            <a:ext cx="1613646" cy="134812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9" y="3316006"/>
            <a:ext cx="18181309" cy="1597660"/>
          </a:xfrm>
        </p:spPr>
        <p:txBody>
          <a:bodyPr>
            <a:noAutofit/>
          </a:bodyPr>
          <a:lstStyle>
            <a:lvl1pPr marL="0" indent="0">
              <a:buNone/>
              <a:defRPr sz="15496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578" y="6340559"/>
            <a:ext cx="17552703" cy="2087562"/>
          </a:xfrm>
        </p:spPr>
        <p:txBody>
          <a:bodyPr>
            <a:normAutofit/>
          </a:bodyPr>
          <a:lstStyle>
            <a:lvl1pPr marL="0" indent="0">
              <a:buNone/>
              <a:defRPr sz="59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0988" y="10399994"/>
            <a:ext cx="5125027" cy="16210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26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6" y="5554192"/>
            <a:ext cx="15803870" cy="6223596"/>
          </a:xfrm>
        </p:spPr>
        <p:txBody>
          <a:bodyPr>
            <a:normAutofit/>
          </a:bodyPr>
          <a:lstStyle>
            <a:lvl1pPr marL="0" marR="0" indent="0" algn="l" defTabSz="1828068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1371052" marR="0" indent="-457016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6" y="3386347"/>
            <a:ext cx="15803870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1830988" y="5039688"/>
            <a:ext cx="1613646" cy="134812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9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6" y="5554192"/>
            <a:ext cx="15803870" cy="6223596"/>
          </a:xfr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1371326" marR="0" indent="-457108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6" y="3386345"/>
            <a:ext cx="15803870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1830988" y="5039688"/>
            <a:ext cx="1613646" cy="134812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2009408" y="6234622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9" y="7014806"/>
            <a:ext cx="17723103" cy="1597660"/>
          </a:xfrm>
        </p:spPr>
        <p:txBody>
          <a:bodyPr>
            <a:normAutofit/>
          </a:bodyPr>
          <a:lstStyle>
            <a:lvl1pPr marL="0" indent="0">
              <a:buNone/>
              <a:defRPr sz="12498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9069" y="4579712"/>
            <a:ext cx="8204200" cy="1009536"/>
          </a:xfr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990" y="4522230"/>
            <a:ext cx="12799412" cy="738690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326" indent="-457108"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8" y="735945"/>
            <a:ext cx="19304715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1830988" y="2262238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8" y="2725745"/>
            <a:ext cx="17528166" cy="993602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8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72517" y="0"/>
            <a:ext cx="12414660" cy="1355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3" y="4077710"/>
            <a:ext cx="8310540" cy="7837736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218" marR="0" indent="0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1371326" marR="0" lvl="1" indent="-457108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1371326" marR="0" lvl="1" indent="-457108" algn="l" defTabSz="182843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127803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869460"/>
            <a:ext cx="8204200" cy="890476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2896" y="12360164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9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0480"/>
            <a:ext cx="12193588" cy="134721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3613" y="3947080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3611" y="114740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3612" y="2738831"/>
            <a:ext cx="8204200" cy="935202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9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3520" y="4488141"/>
            <a:ext cx="19780135" cy="831845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1102876"/>
            <a:ext cx="8926080" cy="340277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961559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6" y="2235209"/>
            <a:ext cx="8204200" cy="1455046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3137" y="12344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6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20702" y="1314087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8614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477571"/>
            <a:ext cx="8204200" cy="941442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3" y="4156088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28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99034" y="1250699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91036" y="106902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1035" y="2660453"/>
            <a:ext cx="8204200" cy="1004830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91036" y="3868700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5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81605" y="4339682"/>
            <a:ext cx="21159217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778677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4" y="2052327"/>
            <a:ext cx="10887485" cy="1568694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946120"/>
            <a:ext cx="8926080" cy="340277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0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409" y="11096568"/>
            <a:ext cx="8926080" cy="1393792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7" y="833753"/>
            <a:ext cx="12116107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268072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240409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3711" y="11096568"/>
            <a:ext cx="8926080" cy="1393792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2009408" y="6234622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9" y="7014806"/>
            <a:ext cx="17723103" cy="1597660"/>
          </a:xfrm>
        </p:spPr>
        <p:txBody>
          <a:bodyPr>
            <a:normAutofit/>
          </a:bodyPr>
          <a:lstStyle>
            <a:lvl1pPr marL="0" indent="0">
              <a:buNone/>
              <a:defRPr sz="12496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9069" y="4579712"/>
            <a:ext cx="8204200" cy="1009536"/>
          </a:xfrm>
        </p:spPr>
        <p:txBody>
          <a:bodyPr>
            <a:normAutofit/>
          </a:bodyPr>
          <a:lstStyle>
            <a:lvl1pPr marL="0" marR="0" indent="0" algn="l" defTabSz="1828068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83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88887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88889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8170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88887" y="9760229"/>
            <a:ext cx="11201400" cy="238977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0776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902" y="2399193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3" y="4208340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94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280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280" y="4847012"/>
            <a:ext cx="4803983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7563" y="4847012"/>
            <a:ext cx="5902116" cy="443547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80" y="9760229"/>
            <a:ext cx="11201400" cy="32242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285" y="781651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8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284" y="2373075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285" y="4182214"/>
            <a:ext cx="8310540" cy="8502388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7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73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06358" y="4140346"/>
            <a:ext cx="7335383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5896" y="4012355"/>
            <a:ext cx="7335383" cy="40539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5896" y="8696990"/>
            <a:ext cx="7335383" cy="3546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857055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1607" y="2130704"/>
            <a:ext cx="10887483" cy="945596"/>
          </a:xfrm>
        </p:spPr>
        <p:txBody>
          <a:bodyPr>
            <a:normAutofit/>
          </a:bodyPr>
          <a:lstStyle>
            <a:lvl1pPr marL="0" indent="0">
              <a:buNone/>
              <a:defRPr sz="5398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815490"/>
            <a:ext cx="8926080" cy="340277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9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8993" y="2781329"/>
            <a:ext cx="13618059" cy="2185814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218" indent="0">
              <a:buNone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0765" y="7131911"/>
            <a:ext cx="5332744" cy="4773066"/>
          </a:xfrm>
        </p:spPr>
        <p:txBody>
          <a:bodyPr>
            <a:normAutofit/>
          </a:bodyPr>
          <a:lstStyle>
            <a:lvl1pPr marL="457108" indent="-457108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0766" y="5988005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1730" y="7131911"/>
            <a:ext cx="5332744" cy="4773066"/>
          </a:xfrm>
        </p:spPr>
        <p:txBody>
          <a:bodyPr>
            <a:normAutofit/>
          </a:bodyPr>
          <a:lstStyle>
            <a:lvl1pPr marL="457108" marR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108" marR="0" lvl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108" marR="0" lvl="0" indent="-457108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729" y="5988005"/>
            <a:ext cx="4156745" cy="1119334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994" y="976546"/>
            <a:ext cx="16622516" cy="1597660"/>
          </a:xfrm>
        </p:spPr>
        <p:txBody>
          <a:bodyPr>
            <a:normAutofit/>
          </a:bodyPr>
          <a:lstStyle>
            <a:lvl1pPr marL="0" indent="0">
              <a:buNone/>
              <a:defRPr sz="6998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3173" y="13384957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1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89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152898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2205" y="8734401"/>
            <a:ext cx="15014157" cy="1245470"/>
          </a:xfrm>
        </p:spPr>
        <p:txBody>
          <a:bodyPr>
            <a:noAutofit/>
          </a:bodyPr>
          <a:lstStyle>
            <a:lvl1pPr marL="0" indent="0">
              <a:buNone/>
              <a:defRPr sz="6998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2204" y="4231979"/>
            <a:ext cx="17048696" cy="2534086"/>
          </a:xfrm>
        </p:spPr>
        <p:txBody>
          <a:bodyPr>
            <a:noAutofit/>
          </a:bodyPr>
          <a:lstStyle>
            <a:lvl1pPr marL="0" indent="0">
              <a:buNone/>
              <a:defRPr sz="9998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1582204" y="7682826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71538" y="12471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3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3174" y="-121920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3549950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11998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989" y="6797040"/>
            <a:ext cx="5238884" cy="1657028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7360" y="12105829"/>
            <a:ext cx="14348812" cy="788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415" y="12105829"/>
            <a:ext cx="4989184" cy="788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7766" y="12147420"/>
            <a:ext cx="505096" cy="4504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1842091" y="12099471"/>
            <a:ext cx="462330" cy="54639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9555" y="11000252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1830988" y="6027344"/>
            <a:ext cx="1613646" cy="13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7510599" y="11266402"/>
            <a:ext cx="15117022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048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7" y="167632"/>
            <a:ext cx="21122750" cy="1937840"/>
          </a:xfrm>
        </p:spPr>
        <p:txBody>
          <a:bodyPr/>
          <a:lstStyle>
            <a:lvl1pPr>
              <a:defRPr sz="7998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7773" y="2246285"/>
            <a:ext cx="21027912" cy="666593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3364" y="3647620"/>
            <a:ext cx="20892320" cy="5684928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4000"/>
              </a:lnSpc>
              <a:spcBef>
                <a:spcPts val="0"/>
              </a:spcBef>
              <a:defRPr sz="3466" cap="none" spc="-54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3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0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24384000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1830988" y="5559707"/>
            <a:ext cx="1613647" cy="134811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7" y="3316006"/>
            <a:ext cx="18181309" cy="1597660"/>
          </a:xfrm>
        </p:spPr>
        <p:txBody>
          <a:bodyPr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576" y="6340559"/>
            <a:ext cx="17552704" cy="2087562"/>
          </a:xfrm>
        </p:spPr>
        <p:txBody>
          <a:bodyPr>
            <a:normAutofit/>
          </a:bodyPr>
          <a:lstStyle>
            <a:lvl1pPr marL="0" indent="0">
              <a:buNone/>
              <a:defRPr sz="60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0988" y="10399994"/>
            <a:ext cx="5125027" cy="16210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3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7" y="5554192"/>
            <a:ext cx="15803870" cy="6223595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1371600" marR="0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7" y="3386344"/>
            <a:ext cx="15803870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1830988" y="5039688"/>
            <a:ext cx="1613647" cy="134811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2009406" y="6234621"/>
            <a:ext cx="1613647" cy="134811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7014806"/>
            <a:ext cx="17723104" cy="1597660"/>
          </a:xfrm>
        </p:spPr>
        <p:txBody>
          <a:bodyPr>
            <a:normAutofit/>
          </a:bodyPr>
          <a:lstStyle>
            <a:lvl1pPr marL="0" indent="0">
              <a:buNone/>
              <a:defRPr sz="12500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9068" y="4579712"/>
            <a:ext cx="8204200" cy="1009535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6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992" y="4522230"/>
            <a:ext cx="12799412" cy="738690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052" indent="-457016"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90" y="735947"/>
            <a:ext cx="19304715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1830988" y="2262238"/>
            <a:ext cx="1613646" cy="134812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8" y="2725747"/>
            <a:ext cx="17528166" cy="993602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02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987" y="4522229"/>
            <a:ext cx="12799413" cy="738690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600" indent="-457200"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987" y="735943"/>
            <a:ext cx="19304716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1830987" y="2262237"/>
            <a:ext cx="1613647" cy="134811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0988" y="2725743"/>
            <a:ext cx="17528166" cy="993602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72516" y="0"/>
            <a:ext cx="12414660" cy="1355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1" y="4077709"/>
            <a:ext cx="8310540" cy="7837736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marR="0" indent="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1371600" marR="0" lvl="1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1371600" marR="0" lvl="1" indent="-4572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1278035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1" y="2869459"/>
            <a:ext cx="8204200" cy="890476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2896" y="12360164"/>
            <a:ext cx="951483" cy="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7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0480"/>
            <a:ext cx="12193587" cy="1347215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3611" y="3947079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3611" y="1147405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3611" y="2738829"/>
            <a:ext cx="8204200" cy="935201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3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3520" y="4488139"/>
            <a:ext cx="19780135" cy="83184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1102876"/>
            <a:ext cx="8926080" cy="340277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961558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5" y="2235208"/>
            <a:ext cx="8204200" cy="1455045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3137" y="12344149"/>
            <a:ext cx="951483" cy="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4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20701" y="1314086"/>
            <a:ext cx="9797108" cy="10811654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86145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1" y="2477569"/>
            <a:ext cx="8204200" cy="941441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1" y="4156088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266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99033" y="1250697"/>
            <a:ext cx="9797108" cy="10811654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91035" y="1069027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1035" y="2660451"/>
            <a:ext cx="8204200" cy="100483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91035" y="3868701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7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581605" y="4339682"/>
            <a:ext cx="21159216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778676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4" y="2052326"/>
            <a:ext cx="10887485" cy="1568694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946120"/>
            <a:ext cx="8926080" cy="340277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3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407" y="11096568"/>
            <a:ext cx="8926080" cy="1393791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833751"/>
            <a:ext cx="12116107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3268071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2240407" y="3017672"/>
            <a:ext cx="8650224" cy="78738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3710" y="11096568"/>
            <a:ext cx="8926080" cy="1393791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14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88887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88887" y="4847012"/>
            <a:ext cx="4803983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8170" y="4847012"/>
            <a:ext cx="5902117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88887" y="9760228"/>
            <a:ext cx="11201400" cy="238977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1" y="807767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7901" y="2399191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1" y="4208339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15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279" y="536714"/>
            <a:ext cx="11201400" cy="3869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279" y="4847012"/>
            <a:ext cx="4803983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7562" y="4847012"/>
            <a:ext cx="5902117" cy="443547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79" y="9760227"/>
            <a:ext cx="11201400" cy="322425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74285" y="781650"/>
            <a:ext cx="9453540" cy="1273650"/>
          </a:xfrm>
        </p:spPr>
        <p:txBody>
          <a:bodyPr>
            <a:normAutofit/>
          </a:bodyPr>
          <a:lstStyle>
            <a:lvl1pPr marL="0" indent="0">
              <a:buNone/>
              <a:defRPr sz="8000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4285" y="2373074"/>
            <a:ext cx="8204200" cy="1273650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74285" y="4182213"/>
            <a:ext cx="8310540" cy="8502388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72517" y="0"/>
            <a:ext cx="12414660" cy="1355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5" y="4077710"/>
            <a:ext cx="8310540" cy="7837736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036" marR="0" indent="0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1371052" marR="0" lvl="1" indent="-457016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1371052" marR="0" lvl="1" indent="-457016" algn="l" defTabSz="182806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3" y="1278037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869460"/>
            <a:ext cx="8204200" cy="890476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42896" y="12360164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45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273" y="4140346"/>
            <a:ext cx="7335384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06358" y="4140346"/>
            <a:ext cx="7335384" cy="810264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5895" y="4012353"/>
            <a:ext cx="7335384" cy="405396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5895" y="8696990"/>
            <a:ext cx="7335384" cy="3546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5" y="857054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1605" y="2130704"/>
            <a:ext cx="10887484" cy="945596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815490"/>
            <a:ext cx="8926080" cy="3402776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62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8992" y="2781327"/>
            <a:ext cx="13618059" cy="218581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0">
              <a:buNone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0765" y="7131910"/>
            <a:ext cx="5332744" cy="4773065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90765" y="5988004"/>
            <a:ext cx="4156745" cy="1119333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1728" y="7131910"/>
            <a:ext cx="5332744" cy="4773065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1728" y="5988004"/>
            <a:ext cx="4156745" cy="1119333"/>
          </a:xfrm>
        </p:spPr>
        <p:txBody>
          <a:bodyPr>
            <a:normAutofit/>
          </a:bodyPr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8992" y="976545"/>
            <a:ext cx="16622517" cy="1597659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3175" y="13384955"/>
            <a:ext cx="24390350" cy="331045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0"/>
            <a:ext cx="836613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2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152898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2204" y="8734399"/>
            <a:ext cx="15014156" cy="1245469"/>
          </a:xfrm>
        </p:spPr>
        <p:txBody>
          <a:bodyPr>
            <a:noAutofit/>
          </a:bodyPr>
          <a:lstStyle>
            <a:lvl1pPr marL="0" indent="0">
              <a:buNone/>
              <a:defRPr sz="7000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82204" y="4231977"/>
            <a:ext cx="17048696" cy="2534085"/>
          </a:xfrm>
        </p:spPr>
        <p:txBody>
          <a:bodyPr>
            <a:noAutofit/>
          </a:bodyPr>
          <a:lstStyle>
            <a:lvl1pPr marL="0" indent="0">
              <a:buNone/>
              <a:defRPr sz="1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1582204" y="7682825"/>
            <a:ext cx="1613647" cy="134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71537" y="12471149"/>
            <a:ext cx="951483" cy="9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6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3175" y="-121920"/>
            <a:ext cx="24387175" cy="1383792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0988" y="3549949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12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0988" y="6797040"/>
            <a:ext cx="5238885" cy="1657027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7360" y="12105827"/>
            <a:ext cx="14348812" cy="7887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415" y="12105828"/>
            <a:ext cx="4989183" cy="788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27766" y="12147420"/>
            <a:ext cx="505096" cy="4504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1842089" y="12099470"/>
            <a:ext cx="462330" cy="54639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9555" y="11000251"/>
            <a:ext cx="8204200" cy="159766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1830988" y="6027344"/>
            <a:ext cx="1613647" cy="134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7510598" y="11266401"/>
            <a:ext cx="1511702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4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7367" y="167632"/>
            <a:ext cx="21122750" cy="1937840"/>
          </a:xfrm>
        </p:spPr>
        <p:txBody>
          <a:bodyPr/>
          <a:lstStyle>
            <a:lvl1pPr>
              <a:defRPr sz="80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7773" y="2246283"/>
            <a:ext cx="21027912" cy="666657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3364" y="3647620"/>
            <a:ext cx="20892320" cy="5684928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4000"/>
              </a:lnSpc>
              <a:spcBef>
                <a:spcPts val="0"/>
              </a:spcBef>
              <a:defRPr sz="3466" cap="none" spc="-54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1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2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2213" y="1673428"/>
            <a:ext cx="21122750" cy="6299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28228" y="3031205"/>
            <a:ext cx="21027912" cy="666657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1622018" y="12599481"/>
            <a:ext cx="932495" cy="461537"/>
          </a:xfrm>
        </p:spPr>
        <p:txBody>
          <a:bodyPr wrap="square" anchor="ctr">
            <a:spAutoFit/>
          </a:bodyPr>
          <a:lstStyle>
            <a:lvl1pPr algn="ctr">
              <a:defRPr sz="2666" b="0" spc="-26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6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2016263" y="7046265"/>
            <a:ext cx="20354650" cy="620682"/>
          </a:xfrm>
          <a:solidFill>
            <a:srgbClr val="333333"/>
          </a:solidFill>
        </p:spPr>
        <p:txBody>
          <a:bodyPr anchor="ctr"/>
          <a:lstStyle>
            <a:lvl1pPr algn="ctr">
              <a:defRPr sz="3734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 err="1"/>
              <a:t>image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016263" y="10515600"/>
            <a:ext cx="20354650" cy="609600"/>
          </a:xfrm>
          <a:solidFill>
            <a:srgbClr val="6DC701"/>
          </a:solidFill>
        </p:spPr>
        <p:txBody>
          <a:bodyPr wrap="square" lIns="43200" tIns="0" rIns="43200" bIns="0" anchor="ctr">
            <a:noAutofit/>
          </a:bodyPr>
          <a:lstStyle>
            <a:lvl1pPr>
              <a:defRPr sz="3734" spc="-5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A_Logo_Green.eps">
            <a:extLst>
              <a:ext uri="{FF2B5EF4-FFF2-40B4-BE49-F238E27FC236}">
                <a16:creationId xmlns:a16="http://schemas.microsoft.com/office/drawing/2014/main" id="{07802602-D0C5-4694-BACC-D4001CC43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1" y="12344400"/>
            <a:ext cx="39808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800" y="-1828748"/>
            <a:ext cx="7865498" cy="5943552"/>
          </a:xfrm>
        </p:spPr>
        <p:txBody>
          <a:bodyPr anchor="b"/>
          <a:lstStyle>
            <a:lvl1pPr>
              <a:defRPr sz="6396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9"/>
            <a:ext cx="12346007" cy="3522330"/>
          </a:xfrm>
        </p:spPr>
        <p:txBody>
          <a:bodyPr/>
          <a:lstStyle>
            <a:lvl1pPr>
              <a:defRPr sz="6396"/>
            </a:lvl1pPr>
            <a:lvl2pPr>
              <a:defRPr sz="5596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800" y="4114813"/>
            <a:ext cx="7865498" cy="620682"/>
          </a:xfrm>
        </p:spPr>
        <p:txBody>
          <a:bodyPr/>
          <a:lstStyle>
            <a:lvl1pPr marL="0" indent="0">
              <a:buNone/>
              <a:defRPr sz="3200"/>
            </a:lvl1pPr>
            <a:lvl2pPr marL="913970" indent="0">
              <a:buNone/>
              <a:defRPr sz="2800"/>
            </a:lvl2pPr>
            <a:lvl3pPr marL="1827932" indent="0">
              <a:buNone/>
              <a:defRPr sz="2400"/>
            </a:lvl3pPr>
            <a:lvl4pPr marL="2741900" indent="0">
              <a:buNone/>
              <a:defRPr sz="2000"/>
            </a:lvl4pPr>
            <a:lvl5pPr marL="3655864" indent="0">
              <a:buNone/>
              <a:defRPr sz="2000"/>
            </a:lvl5pPr>
            <a:lvl6pPr marL="4569832" indent="0">
              <a:buNone/>
              <a:defRPr sz="2000"/>
            </a:lvl6pPr>
            <a:lvl7pPr marL="5483794" indent="0">
              <a:buNone/>
              <a:defRPr sz="2000"/>
            </a:lvl7pPr>
            <a:lvl8pPr marL="6397760" indent="0">
              <a:buNone/>
              <a:defRPr sz="2000"/>
            </a:lvl8pPr>
            <a:lvl9pPr marL="731173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7244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7244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7244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2437244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264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8" y="-1828748"/>
            <a:ext cx="7865498" cy="5943552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9"/>
            <a:ext cx="12346007" cy="3522330"/>
          </a:xfrm>
        </p:spPr>
        <p:txBody>
          <a:bodyPr/>
          <a:lstStyle>
            <a:lvl1pPr>
              <a:defRPr sz="6398"/>
            </a:lvl1pPr>
            <a:lvl2pPr>
              <a:defRPr sz="5598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8" y="4114811"/>
            <a:ext cx="7865498" cy="620682"/>
          </a:xfrm>
        </p:spPr>
        <p:txBody>
          <a:bodyPr/>
          <a:lstStyle>
            <a:lvl1pPr marL="0" indent="0">
              <a:buNone/>
              <a:defRPr sz="3200"/>
            </a:lvl1pPr>
            <a:lvl2pPr marL="914152" indent="0">
              <a:buNone/>
              <a:defRPr sz="2800"/>
            </a:lvl2pPr>
            <a:lvl3pPr marL="1828298" indent="0">
              <a:buNone/>
              <a:defRPr sz="2400"/>
            </a:lvl3pPr>
            <a:lvl4pPr marL="2742448" indent="0">
              <a:buNone/>
              <a:defRPr sz="2000"/>
            </a:lvl4pPr>
            <a:lvl5pPr marL="3656596" indent="0">
              <a:buNone/>
              <a:defRPr sz="2000"/>
            </a:lvl5pPr>
            <a:lvl6pPr marL="4570746" indent="0">
              <a:buNone/>
              <a:defRPr sz="2000"/>
            </a:lvl6pPr>
            <a:lvl7pPr marL="5484890" indent="0">
              <a:buNone/>
              <a:defRPr sz="2000"/>
            </a:lvl7pPr>
            <a:lvl8pPr marL="6399040" indent="0">
              <a:buNone/>
              <a:defRPr sz="2000"/>
            </a:lvl8pPr>
            <a:lvl9pPr marL="7313192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7732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7732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7732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2437732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12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-1828748"/>
            <a:ext cx="7865498" cy="5943552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7"/>
            <a:ext cx="12346007" cy="352233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9"/>
            <a:ext cx="7865498" cy="620682"/>
          </a:xfrm>
        </p:spPr>
        <p:txBody>
          <a:bodyPr/>
          <a:lstStyle>
            <a:lvl1pPr marL="0" indent="0">
              <a:buNone/>
              <a:defRPr sz="3200"/>
            </a:lvl1pPr>
            <a:lvl2pPr marL="914334" indent="0">
              <a:buNone/>
              <a:defRPr sz="2800"/>
            </a:lvl2pPr>
            <a:lvl3pPr marL="1828664" indent="0">
              <a:buNone/>
              <a:defRPr sz="2400"/>
            </a:lvl3pPr>
            <a:lvl4pPr marL="2742996" indent="0">
              <a:buNone/>
              <a:defRPr sz="2000"/>
            </a:lvl4pPr>
            <a:lvl5pPr marL="3657328" indent="0">
              <a:buNone/>
              <a:defRPr sz="2000"/>
            </a:lvl5pPr>
            <a:lvl6pPr marL="4571660" indent="0">
              <a:buNone/>
              <a:defRPr sz="2000"/>
            </a:lvl6pPr>
            <a:lvl7pPr marL="5485988" indent="0">
              <a:buNone/>
              <a:defRPr sz="2000"/>
            </a:lvl7pPr>
            <a:lvl8pPr marL="6400320" indent="0">
              <a:buNone/>
              <a:defRPr sz="2000"/>
            </a:lvl8pPr>
            <a:lvl9pPr marL="731465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38220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38220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38220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2438220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30480"/>
            <a:ext cx="12193588" cy="134721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63615" y="3947080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63613" y="114740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3612" y="2738833"/>
            <a:ext cx="8204200" cy="935202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03520" y="4488143"/>
            <a:ext cx="19780135" cy="831845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14375" y="1102876"/>
            <a:ext cx="8926080" cy="3402776"/>
          </a:xfrm>
        </p:spPr>
        <p:txBody>
          <a:bodyPr>
            <a:normAutofit/>
          </a:bodyPr>
          <a:lstStyle>
            <a:lvl1pPr marL="457016" indent="-457016"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1606" y="961561"/>
            <a:ext cx="10887485" cy="1273650"/>
          </a:xfrm>
        </p:spPr>
        <p:txBody>
          <a:bodyPr>
            <a:normAutofit/>
          </a:bodyPr>
          <a:lstStyle>
            <a:lvl1pPr marL="0" indent="0">
              <a:buNone/>
              <a:defRPr sz="6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1606" y="2235211"/>
            <a:ext cx="8204200" cy="1455046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3137" y="12344150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6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3420702" y="1314089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7903" y="886149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902" y="2477573"/>
            <a:ext cx="8204200" cy="941442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905" y="4156088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199034" y="1250701"/>
            <a:ext cx="9797107" cy="10811654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3171" y="13384959"/>
            <a:ext cx="24390349" cy="33104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91038" y="1069031"/>
            <a:ext cx="9453541" cy="1273650"/>
          </a:xfrm>
        </p:spPr>
        <p:txBody>
          <a:bodyPr>
            <a:normAutofit/>
          </a:bodyPr>
          <a:lstStyle>
            <a:lvl1pPr marL="0" indent="0">
              <a:buNone/>
              <a:defRPr sz="7996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1035" y="2660455"/>
            <a:ext cx="8204200" cy="1004830"/>
          </a:xfrm>
        </p:spPr>
        <p:txBody>
          <a:bodyPr>
            <a:normAutofit/>
          </a:bodyPr>
          <a:lstStyle>
            <a:lvl1pPr marL="0" indent="0">
              <a:buNone/>
              <a:defRPr sz="5396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91036" y="3868700"/>
            <a:ext cx="8310540" cy="8502388"/>
          </a:xfrm>
        </p:spPr>
        <p:txBody>
          <a:bodyPr>
            <a:normAutofit/>
          </a:bodyPr>
          <a:lstStyle>
            <a:lvl1pPr marL="457016" marR="0" indent="-457016" algn="l" defTabSz="1828068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95449" y="12423053"/>
            <a:ext cx="836613" cy="8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399B-B8C0-494A-9C65-1893272D5054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699" r:id="rId37"/>
    <p:sldLayoutId id="2147483704" r:id="rId38"/>
    <p:sldLayoutId id="2147483700" r:id="rId39"/>
    <p:sldLayoutId id="2147483705" r:id="rId40"/>
    <p:sldLayoutId id="2147483706" r:id="rId41"/>
    <p:sldLayoutId id="2147483707" r:id="rId42"/>
    <p:sldLayoutId id="2147483731" r:id="rId43"/>
    <p:sldLayoutId id="2147483734" r:id="rId44"/>
    <p:sldLayoutId id="2147483735" r:id="rId45"/>
    <p:sldLayoutId id="2147483697" r:id="rId46"/>
    <p:sldLayoutId id="2147483736" r:id="rId47"/>
    <p:sldLayoutId id="2147483728" r:id="rId48"/>
    <p:sldLayoutId id="2147483729" r:id="rId49"/>
    <p:sldLayoutId id="2147483732" r:id="rId50"/>
    <p:sldLayoutId id="2147483733" r:id="rId51"/>
    <p:sldLayoutId id="2147483726" r:id="rId52"/>
    <p:sldLayoutId id="2147483730" r:id="rId53"/>
    <p:sldLayoutId id="2147483701" r:id="rId54"/>
    <p:sldLayoutId id="2147483702" r:id="rId55"/>
    <p:sldLayoutId id="2147483698" r:id="rId56"/>
    <p:sldLayoutId id="2147483727" r:id="rId57"/>
    <p:sldLayoutId id="2147483703" r:id="rId58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mazon Ember Display" panose="020F0603020204020204" pitchFamily="34" charset="0"/>
          <a:ea typeface="Amazon Ember Display" panose="020F0603020204020204" pitchFamily="34" charset="0"/>
          <a:cs typeface="Amazon Ember Display" panose="020F0603020204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317A2D-A4A2-6645-9C66-3606E88FE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2576" y="2242301"/>
            <a:ext cx="17552704" cy="3113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9600" b="1" dirty="0"/>
              <a:t>Annual Summary </a:t>
            </a:r>
            <a:br>
              <a:rPr lang="en-US" sz="9600" b="1" dirty="0"/>
            </a:br>
            <a:r>
              <a:rPr lang="en-US" sz="9600" b="1" dirty="0"/>
              <a:t>of Molten Metal Incidents </a:t>
            </a:r>
            <a:r>
              <a:rPr lang="en-US" sz="9600" dirty="0"/>
              <a:t>i</a:t>
            </a:r>
            <a:r>
              <a:rPr lang="en-US" sz="9600" b="1" dirty="0"/>
              <a:t>n 2022</a:t>
            </a:r>
            <a:endParaRPr lang="en-US" sz="9600" dirty="0"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ED62D-B634-C546-B4FA-12D466810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74937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233874" y="12443326"/>
            <a:ext cx="20128820" cy="1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8. % Injuries/Total Annual Incidents 2001 – 2022	  Sep. 2023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4A6D6DD-D826-3A40-9771-5621DE324E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455821"/>
              </p:ext>
            </p:extLst>
          </p:nvPr>
        </p:nvGraphicFramePr>
        <p:xfrm>
          <a:off x="574038" y="2345356"/>
          <a:ext cx="23545802" cy="1001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4402AB-59AD-55E6-96EF-10CCD0370474}"/>
              </a:ext>
            </a:extLst>
          </p:cNvPr>
          <p:cNvSpPr txBox="1"/>
          <p:nvPr/>
        </p:nvSpPr>
        <p:spPr>
          <a:xfrm>
            <a:off x="3685442" y="3408819"/>
            <a:ext cx="2118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121%</a:t>
            </a:r>
            <a:endParaRPr lang="en-US" sz="4400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F2BD357-940A-6CD4-EF27-70A15CE687AB}"/>
              </a:ext>
            </a:extLst>
          </p:cNvPr>
          <p:cNvSpPr/>
          <p:nvPr/>
        </p:nvSpPr>
        <p:spPr>
          <a:xfrm rot="20693499">
            <a:off x="5577640" y="2849687"/>
            <a:ext cx="2439572" cy="715228"/>
          </a:xfrm>
          <a:prstGeom prst="rightArrow">
            <a:avLst>
              <a:gd name="adj1" fmla="val 31759"/>
              <a:gd name="adj2" fmla="val 833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9932311-2F1B-C3B7-E44E-9C9EF31296B9}"/>
              </a:ext>
            </a:extLst>
          </p:cNvPr>
          <p:cNvSpPr/>
          <p:nvPr/>
        </p:nvSpPr>
        <p:spPr>
          <a:xfrm rot="610360">
            <a:off x="17579053" y="8560382"/>
            <a:ext cx="5719420" cy="715228"/>
          </a:xfrm>
          <a:prstGeom prst="rightArrow">
            <a:avLst>
              <a:gd name="adj1" fmla="val 31759"/>
              <a:gd name="adj2" fmla="val 83333"/>
            </a:avLst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 Injuries per Total Annual Incidents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2001 – 2022 (Total 856 Injuries)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2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kern="0" dirty="0"/>
              <a:t>Average # of Injuries / Year from Explosions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3174A9C-5287-ABC1-4CEC-BDCD66F13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639311"/>
              </p:ext>
            </p:extLst>
          </p:nvPr>
        </p:nvGraphicFramePr>
        <p:xfrm>
          <a:off x="1058459" y="1412789"/>
          <a:ext cx="22270256" cy="1089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1724744" y="12472071"/>
            <a:ext cx="2247498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9. Avg. # Injuries / Yr. For 2001-2015 &amp; 2016-2022         Sep. 2023</a:t>
            </a:r>
          </a:p>
        </p:txBody>
      </p:sp>
    </p:spTree>
    <p:extLst>
      <p:ext uri="{BB962C8B-B14F-4D97-AF65-F5344CB8AC3E}">
        <p14:creationId xmlns:p14="http://schemas.microsoft.com/office/powerpoint/2010/main" val="166194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1535CAA7-FE5E-19FE-A0B2-03748173D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29741"/>
              </p:ext>
            </p:extLst>
          </p:nvPr>
        </p:nvGraphicFramePr>
        <p:xfrm>
          <a:off x="295275" y="1468438"/>
          <a:ext cx="22423438" cy="140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89954" imgH="5740309" progId="Excel.Sheet.8">
                  <p:embed/>
                </p:oleObj>
              </mc:Choice>
              <mc:Fallback>
                <p:oleObj name="Worksheet" r:id="rId3" imgW="8489954" imgH="5740309" progId="Excel.Sheet.8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A3571F00-C75F-4FC5-5E38-D94BB4F77CC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468438"/>
                        <a:ext cx="22423438" cy="140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Injuries by Severity – Total 1628</a:t>
            </a:r>
            <a:br>
              <a:rPr lang="en-US" sz="6000" dirty="0"/>
            </a:br>
            <a:r>
              <a:rPr lang="en-US" sz="6000" dirty="0"/>
              <a:t>1981 – 2022</a:t>
            </a:r>
            <a:endParaRPr lang="en-US" sz="6000" kern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711117" y="12600407"/>
            <a:ext cx="2098307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</a:t>
            </a:r>
            <a:r>
              <a:rPr lang="en-US" sz="5800" b="1" dirty="0">
                <a:latin typeface="+mj-lt"/>
                <a:ea typeface="Calibri"/>
                <a:cs typeface="Times New Roman"/>
              </a:rPr>
              <a:t> 10. Injuries By Severity For 1981 – 2022 		Sep. 2023</a:t>
            </a:r>
          </a:p>
        </p:txBody>
      </p:sp>
    </p:spTree>
    <p:extLst>
      <p:ext uri="{BB962C8B-B14F-4D97-AF65-F5344CB8AC3E}">
        <p14:creationId xmlns:p14="http://schemas.microsoft.com/office/powerpoint/2010/main" val="77198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dirty="0"/>
              <a:t>Injury Levels by Percentage</a:t>
            </a:r>
            <a:br>
              <a:rPr lang="en-US" sz="6000" b="1" dirty="0"/>
            </a:br>
            <a:r>
              <a:rPr lang="en-US" sz="6000" b="1" dirty="0"/>
              <a:t>1981 - 2022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532236" y="12600407"/>
            <a:ext cx="21167340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11. Injuries Levels By Percentage For 1981 – 2022 	         Sep. 2023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29BACFE0-1FBC-DC7E-6771-1FEF7D17B0B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29350446"/>
              </p:ext>
            </p:extLst>
          </p:nvPr>
        </p:nvGraphicFramePr>
        <p:xfrm>
          <a:off x="3695700" y="1239838"/>
          <a:ext cx="20054888" cy="1139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05688" imgH="5013406" progId="Excel.Sheet.8">
                  <p:embed/>
                </p:oleObj>
              </mc:Choice>
              <mc:Fallback>
                <p:oleObj name="Worksheet" r:id="rId3" imgW="8505688" imgH="5013406" progId="Excel.Sheet.8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046A1379-18F7-DAD9-2E36-229C5C74137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1239838"/>
                        <a:ext cx="20054888" cy="1139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5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Injury Risk per 100 Explosions</a:t>
            </a:r>
            <a:br>
              <a:rPr lang="en-US" sz="6000" b="1" dirty="0"/>
            </a:br>
            <a:r>
              <a:rPr lang="en-US" sz="6000" b="1" dirty="0"/>
              <a:t>1981 - 2022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037347" y="12560655"/>
            <a:ext cx="2190096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12. Injury Risk Per 100 Explosions For 1981 – 2022      Sep. 2023</a:t>
            </a: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B82682D0-07A3-569F-9858-24D39AD4C92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38045" y="1792170"/>
          <a:ext cx="21372512" cy="1106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20120" imgH="5276986" progId="Excel.Sheet.8">
                  <p:embed/>
                </p:oleObj>
              </mc:Choice>
              <mc:Fallback>
                <p:oleObj name="Worksheet" r:id="rId3" imgW="8220120" imgH="5276986" progId="Excel.Sheet.8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B82682D0-07A3-569F-9858-24D39AD4C92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045" y="1792170"/>
                        <a:ext cx="21372512" cy="11060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70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11736" y="12480445"/>
            <a:ext cx="20817458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13. Fatalities From Explosions For 1981 – 2022	   Sep. 2023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8F660254-4C33-0046-B51B-2C81B4BF8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718547"/>
              </p:ext>
            </p:extLst>
          </p:nvPr>
        </p:nvGraphicFramePr>
        <p:xfrm>
          <a:off x="1574800" y="2082800"/>
          <a:ext cx="21463000" cy="1094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85165" imgH="5407013" progId="Excel.Sheet.8">
                  <p:embed/>
                </p:oleObj>
              </mc:Choice>
              <mc:Fallback>
                <p:oleObj name="Worksheet" r:id="rId3" imgW="8585165" imgH="5407013" progId="Excel.Sheet.8">
                  <p:embed/>
                  <p:pic>
                    <p:nvPicPr>
                      <p:cNvPr id="1638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082800"/>
                        <a:ext cx="21463000" cy="1094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4F28A3-6D9B-922B-9941-39FE48F15E76}"/>
              </a:ext>
            </a:extLst>
          </p:cNvPr>
          <p:cNvSpPr txBox="1">
            <a:spLocks/>
          </p:cNvSpPr>
          <p:nvPr/>
        </p:nvSpPr>
        <p:spPr>
          <a:xfrm>
            <a:off x="1058459" y="364649"/>
            <a:ext cx="17194074" cy="1273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996" b="1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Fatalities from Explosions</a:t>
            </a:r>
            <a:br>
              <a:rPr lang="en-US" sz="6000" dirty="0"/>
            </a:br>
            <a:r>
              <a:rPr lang="en-US" sz="6000" dirty="0"/>
              <a:t>1981 - 2022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83350-C0D6-AB1C-B2E2-3044333CF3E8}"/>
              </a:ext>
            </a:extLst>
          </p:cNvPr>
          <p:cNvSpPr txBox="1"/>
          <p:nvPr/>
        </p:nvSpPr>
        <p:spPr>
          <a:xfrm>
            <a:off x="16370300" y="4448076"/>
            <a:ext cx="4724400" cy="1569660"/>
          </a:xfrm>
          <a:prstGeom prst="rect">
            <a:avLst/>
          </a:prstGeom>
          <a:solidFill>
            <a:srgbClr val="D7DCE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Avg # </a:t>
            </a:r>
            <a:r>
              <a:rPr lang="en-US" sz="4800" b="1" dirty="0" err="1"/>
              <a:t>Fatals</a:t>
            </a:r>
            <a:r>
              <a:rPr lang="en-US" sz="4800" b="1" dirty="0"/>
              <a:t> Last 10 </a:t>
            </a:r>
            <a:r>
              <a:rPr lang="en-US" sz="4800" b="1" dirty="0" err="1"/>
              <a:t>Yrs</a:t>
            </a:r>
            <a:r>
              <a:rPr lang="en-US" sz="4800" b="1" dirty="0"/>
              <a:t> – 0.9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75378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dirty="0"/>
              <a:t>Force Level Incidents by Operation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741491" y="12705351"/>
            <a:ext cx="19573077" cy="238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14. Force Level Incidents By Operation For 2022	Sep. 2023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3AED4DE-3024-2AD9-0DEA-26E6C9141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53196"/>
              </p:ext>
            </p:extLst>
          </p:nvPr>
        </p:nvGraphicFramePr>
        <p:xfrm>
          <a:off x="973138" y="836613"/>
          <a:ext cx="22347237" cy="1187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91690" imgH="5010014" progId="Excel.Sheet.8">
                  <p:embed/>
                </p:oleObj>
              </mc:Choice>
              <mc:Fallback>
                <p:oleObj name="Worksheet" r:id="rId3" imgW="8591690" imgH="5010014" progId="Excel.Sheet.8">
                  <p:embed/>
                  <p:pic>
                    <p:nvPicPr>
                      <p:cNvPr id="1741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836613"/>
                        <a:ext cx="22347237" cy="1187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38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b="1" dirty="0"/>
              <a:t>Force Level Incidents by Operation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</a:t>
            </a:r>
            <a:r>
              <a:rPr lang="en-US" sz="6000" b="1" dirty="0"/>
              <a:t>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138991" y="12696659"/>
            <a:ext cx="2123974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15. Force Level Incidents By Operation For 1980 – 2022   Sep. 2023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9339F90-DCA3-93D2-6B8E-C4A626830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21525"/>
              </p:ext>
            </p:extLst>
          </p:nvPr>
        </p:nvGraphicFramePr>
        <p:xfrm>
          <a:off x="3481137" y="1023938"/>
          <a:ext cx="20024976" cy="1166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53463" imgH="5534161" progId="Excel.Sheet.8">
                  <p:embed/>
                </p:oleObj>
              </mc:Choice>
              <mc:Fallback>
                <p:oleObj name="Worksheet" r:id="rId3" imgW="8553463" imgH="5534161" progId="Excel.Sheet.8">
                  <p:embed/>
                  <p:pic>
                    <p:nvPicPr>
                      <p:cNvPr id="1843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137" y="1023938"/>
                        <a:ext cx="20024976" cy="1166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11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18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4628" y="273049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b="1" dirty="0"/>
              <a:t>Melting Injuries and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2022 (Total 334 Injuries)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708702" y="12664575"/>
            <a:ext cx="2130391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16. Melting Injuries and Incidents 1990 – 2022	        Sep. 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F605DC-9E50-B63F-94FC-20285F1E0B37}"/>
              </a:ext>
            </a:extLst>
          </p:cNvPr>
          <p:cNvGraphicFramePr>
            <a:graphicFrameLocks/>
          </p:cNvGraphicFramePr>
          <p:nvPr/>
        </p:nvGraphicFramePr>
        <p:xfrm>
          <a:off x="1034628" y="2580640"/>
          <a:ext cx="22317917" cy="959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67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19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b="1" dirty="0"/>
              <a:t>Melting Injuries </a:t>
            </a:r>
            <a:r>
              <a:rPr lang="en-US" sz="6000" dirty="0"/>
              <a:t>per</a:t>
            </a:r>
            <a:r>
              <a:rPr lang="en-US" sz="6000" b="1" dirty="0"/>
              <a:t>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2022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062495" y="12614316"/>
            <a:ext cx="1918790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17. Melting Injuries Per Incidents 1990 – 2022      Sep. 2023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34AF63E-3A8F-2ABA-00D8-311D24C40551}"/>
              </a:ext>
            </a:extLst>
          </p:cNvPr>
          <p:cNvGraphicFramePr>
            <a:graphicFrameLocks/>
          </p:cNvGraphicFramePr>
          <p:nvPr/>
        </p:nvGraphicFramePr>
        <p:xfrm>
          <a:off x="651149" y="1973178"/>
          <a:ext cx="23084876" cy="1043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5879AF-D10C-B73B-02A8-0F5B9873FDDC}"/>
              </a:ext>
            </a:extLst>
          </p:cNvPr>
          <p:cNvSpPr txBox="1"/>
          <p:nvPr/>
        </p:nvSpPr>
        <p:spPr>
          <a:xfrm>
            <a:off x="8229601" y="2182135"/>
            <a:ext cx="4270696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2007 Rate – 3.4 Due to Force 3 China Explosion w/ 84 Total Injuries, Including 16 Fatalities</a:t>
            </a:r>
          </a:p>
        </p:txBody>
      </p:sp>
    </p:spTree>
    <p:extLst>
      <p:ext uri="{BB962C8B-B14F-4D97-AF65-F5344CB8AC3E}">
        <p14:creationId xmlns:p14="http://schemas.microsoft.com/office/powerpoint/2010/main" val="249869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kern="0" dirty="0"/>
              <a:t>Explosion Rating Force Criteria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699860" y="12436032"/>
            <a:ext cx="20277221" cy="100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TABLE 1. Explosion Rating Force Criteria 		          Sep. 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9AAEB-C199-02A8-93BB-0AEBDBE35D8D}"/>
              </a:ext>
            </a:extLst>
          </p:cNvPr>
          <p:cNvGraphicFramePr>
            <a:graphicFrameLocks noGrp="1"/>
          </p:cNvGraphicFramePr>
          <p:nvPr/>
        </p:nvGraphicFramePr>
        <p:xfrm>
          <a:off x="2699860" y="4124960"/>
          <a:ext cx="18987453" cy="8006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863">
                  <a:extLst>
                    <a:ext uri="{9D8B030D-6E8A-4147-A177-3AD203B41FA5}">
                      <a16:colId xmlns:a16="http://schemas.microsoft.com/office/drawing/2014/main" val="3228532856"/>
                    </a:ext>
                  </a:extLst>
                </a:gridCol>
                <a:gridCol w="4746863">
                  <a:extLst>
                    <a:ext uri="{9D8B030D-6E8A-4147-A177-3AD203B41FA5}">
                      <a16:colId xmlns:a16="http://schemas.microsoft.com/office/drawing/2014/main" val="2196926535"/>
                    </a:ext>
                  </a:extLst>
                </a:gridCol>
                <a:gridCol w="4780680">
                  <a:extLst>
                    <a:ext uri="{9D8B030D-6E8A-4147-A177-3AD203B41FA5}">
                      <a16:colId xmlns:a16="http://schemas.microsoft.com/office/drawing/2014/main" val="2482356283"/>
                    </a:ext>
                  </a:extLst>
                </a:gridCol>
                <a:gridCol w="4713047">
                  <a:extLst>
                    <a:ext uri="{9D8B030D-6E8A-4147-A177-3AD203B41FA5}">
                      <a16:colId xmlns:a16="http://schemas.microsoft.com/office/drawing/2014/main" val="2524940099"/>
                    </a:ext>
                  </a:extLst>
                </a:gridCol>
              </a:tblGrid>
              <a:tr h="1260216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latin typeface="Arial" pitchFamily="34" charset="0"/>
                          <a:cs typeface="Arial" pitchFamily="34" charset="0"/>
                        </a:rPr>
                        <a:t>Guidelines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Force 1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Force 2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Force 3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60388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Property Damage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Minor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Considerable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2298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Light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Minimal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Flash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Intense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20027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Sound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Short cracking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Loud Report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Painful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58551"/>
                  </a:ext>
                </a:extLst>
              </a:tr>
              <a:tr h="133434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Vibration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and sharp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Brief rolling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Massive structural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10985"/>
                  </a:ext>
                </a:extLst>
              </a:tr>
              <a:tr h="140847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Metal</a:t>
                      </a:r>
                      <a:r>
                        <a:rPr lang="en-US" sz="3200" b="1" baseline="0" dirty="0">
                          <a:latin typeface="Arial" pitchFamily="34" charset="0"/>
                          <a:cs typeface="Arial" pitchFamily="34" charset="0"/>
                        </a:rPr>
                        <a:t> Dispersion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&lt;15 feet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&gt;15 to 50 feet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&gt;50 feet</a:t>
                      </a:r>
                    </a:p>
                  </a:txBody>
                  <a:tcPr marL="106787" marR="1067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3953"/>
                  </a:ext>
                </a:extLst>
              </a:tr>
            </a:tbl>
          </a:graphicData>
        </a:graphic>
      </p:graphicFrame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67F0EEB6-BADA-456B-00F5-C31F677EC223}"/>
              </a:ext>
            </a:extLst>
          </p:cNvPr>
          <p:cNvSpPr/>
          <p:nvPr/>
        </p:nvSpPr>
        <p:spPr>
          <a:xfrm>
            <a:off x="2699860" y="4124960"/>
            <a:ext cx="4742931" cy="80060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93916500-A9CB-E13A-9384-54C82615476E}"/>
              </a:ext>
            </a:extLst>
          </p:cNvPr>
          <p:cNvSpPr/>
          <p:nvPr/>
        </p:nvSpPr>
        <p:spPr bwMode="auto">
          <a:xfrm>
            <a:off x="7442791" y="2542018"/>
            <a:ext cx="14339591" cy="1208917"/>
          </a:xfrm>
          <a:prstGeom prst="rightArrow">
            <a:avLst/>
          </a:prstGeom>
          <a:gradFill flip="none" rotWithShape="1">
            <a:gsLst>
              <a:gs pos="30000">
                <a:srgbClr val="0070C0"/>
              </a:gs>
              <a:gs pos="35000">
                <a:srgbClr val="FFFF00"/>
              </a:gs>
              <a:gs pos="65000">
                <a:srgbClr val="FFFF00"/>
              </a:gs>
              <a:gs pos="71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B015BFF-06E5-BDAB-E9DC-115F7351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791" y="1893341"/>
            <a:ext cx="30327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4472C4"/>
                </a:solidFill>
              </a:rPr>
              <a:t>Low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3889D90-D3DF-08AA-F07B-34E00F82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040" y="1895810"/>
            <a:ext cx="2661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FF0000"/>
                </a:solidFill>
              </a:rPr>
              <a:t>Severe</a:t>
            </a:r>
          </a:p>
        </p:txBody>
      </p:sp>
    </p:spTree>
    <p:extLst>
      <p:ext uri="{BB962C8B-B14F-4D97-AF65-F5344CB8AC3E}">
        <p14:creationId xmlns:p14="http://schemas.microsoft.com/office/powerpoint/2010/main" val="21269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Casting</a:t>
            </a:r>
            <a:r>
              <a:rPr lang="en-US" sz="6000" b="1" dirty="0"/>
              <a:t> Injuries and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2022 (Total 358 Injuries)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254134" y="12538512"/>
            <a:ext cx="21263593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18. Casting Injuries and Incidents 1990 – 2022	 Sep. 2023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A6D3273-1244-6499-32BF-39CC25163A01}"/>
              </a:ext>
            </a:extLst>
          </p:cNvPr>
          <p:cNvGraphicFramePr>
            <a:graphicFrameLocks/>
          </p:cNvGraphicFramePr>
          <p:nvPr/>
        </p:nvGraphicFramePr>
        <p:xfrm>
          <a:off x="690880" y="2158444"/>
          <a:ext cx="23120666" cy="1022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25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21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Casting</a:t>
            </a:r>
            <a:r>
              <a:rPr lang="en-US" sz="6000" b="1" dirty="0"/>
              <a:t> Injuries </a:t>
            </a:r>
            <a:r>
              <a:rPr lang="en-US" sz="6000" dirty="0"/>
              <a:t>per</a:t>
            </a:r>
            <a:r>
              <a:rPr lang="en-US" sz="6000" b="1" dirty="0"/>
              <a:t>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2022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871534" y="12560990"/>
            <a:ext cx="1912707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19. Casting Injuries Per Incidents 1990 – 2022       Sep.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CFEF99-BB48-A3BB-7DCB-D802971FE2B8}"/>
              </a:ext>
            </a:extLst>
          </p:cNvPr>
          <p:cNvGraphicFramePr>
            <a:graphicFrameLocks/>
          </p:cNvGraphicFramePr>
          <p:nvPr/>
        </p:nvGraphicFramePr>
        <p:xfrm>
          <a:off x="816295" y="2109004"/>
          <a:ext cx="23570880" cy="1031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561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22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Transfer</a:t>
            </a:r>
            <a:r>
              <a:rPr lang="en-US" sz="6000" b="1" dirty="0"/>
              <a:t> Injuries and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2022 (Total 238 Injuries)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788912" y="12648533"/>
            <a:ext cx="2038127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20. Transfer Injuries and Incidents 1990 – 2022	      Sep.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4F1A13-5E6C-1301-E9DF-4333BFD21554}"/>
              </a:ext>
            </a:extLst>
          </p:cNvPr>
          <p:cNvGraphicFramePr>
            <a:graphicFrameLocks/>
          </p:cNvGraphicFramePr>
          <p:nvPr/>
        </p:nvGraphicFramePr>
        <p:xfrm>
          <a:off x="396240" y="2015960"/>
          <a:ext cx="23784560" cy="1058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912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23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Transfer</a:t>
            </a:r>
            <a:r>
              <a:rPr lang="en-US" sz="6000" b="1" dirty="0"/>
              <a:t> Injuries </a:t>
            </a:r>
            <a:r>
              <a:rPr lang="en-US" sz="6000" dirty="0"/>
              <a:t>per</a:t>
            </a:r>
            <a:r>
              <a:rPr lang="en-US" sz="6000" b="1" dirty="0"/>
              <a:t> Incidents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1990 – 2022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74972" y="12712701"/>
            <a:ext cx="2022085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21. Transfer Injuries Per Incidents 1990 – 2022	Sep. 2023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5AFAA8-D0CD-375B-0F63-7F7BE89A0B3F}"/>
              </a:ext>
            </a:extLst>
          </p:cNvPr>
          <p:cNvGraphicFramePr>
            <a:graphicFrameLocks/>
          </p:cNvGraphicFramePr>
          <p:nvPr/>
        </p:nvGraphicFramePr>
        <p:xfrm>
          <a:off x="608657" y="2055529"/>
          <a:ext cx="23201944" cy="1070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5868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24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74 Melting Explosions – 2022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50382" y="12679972"/>
            <a:ext cx="1978771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22. Melting Explosions By Cause For 2022	 	Sep. 2023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768DAC4-C802-C7AC-E2ED-C42E5D651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80033"/>
              </p:ext>
            </p:extLst>
          </p:nvPr>
        </p:nvGraphicFramePr>
        <p:xfrm>
          <a:off x="555624" y="1036028"/>
          <a:ext cx="23275925" cy="1167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86800" imgH="5257698" progId="Excel.Sheet.8">
                  <p:embed/>
                </p:oleObj>
              </mc:Choice>
              <mc:Fallback>
                <p:oleObj name="Worksheet" r:id="rId3" imgW="8686800" imgH="5257698" progId="Excel.Sheet.8">
                  <p:embed/>
                  <p:pic>
                    <p:nvPicPr>
                      <p:cNvPr id="19459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4" y="1036028"/>
                        <a:ext cx="23275925" cy="11676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8C2857D6-DA50-1963-BA6D-123ABBE5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143" y="2051932"/>
            <a:ext cx="13476769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u="sng" dirty="0">
                <a:ea typeface="ＭＳ Ｐゴシック" charset="0"/>
              </a:rPr>
              <a:t>Major Causes</a:t>
            </a:r>
            <a:r>
              <a:rPr lang="en-US" sz="5400" b="1" dirty="0">
                <a:ea typeface="ＭＳ Ｐゴシック" charset="0"/>
              </a:rPr>
              <a:t> </a:t>
            </a:r>
          </a:p>
          <a:p>
            <a:pPr algn="ctr" defTabSz="463550" eaLnBrk="1" hangingPunct="1">
              <a:defRPr/>
            </a:pPr>
            <a:r>
              <a:rPr lang="en-US" sz="5400" b="1" dirty="0">
                <a:ea typeface="ＭＳ Ｐゴシック" charset="0"/>
              </a:rPr>
              <a:t>Wet &amp; Oxidized: Scrap, Sows, RSI</a:t>
            </a:r>
          </a:p>
          <a:p>
            <a:pPr algn="ctr" eaLnBrk="1" hangingPunct="1">
              <a:defRPr/>
            </a:pPr>
            <a:r>
              <a:rPr lang="en-US" sz="5400" b="1" dirty="0">
                <a:ea typeface="ＭＳ Ｐゴシック" charset="0"/>
              </a:rPr>
              <a:t>Wet Alloy Additions: Mg</a:t>
            </a:r>
          </a:p>
          <a:p>
            <a:pPr algn="ctr" eaLnBrk="1" hangingPunct="1">
              <a:defRPr/>
            </a:pPr>
            <a:r>
              <a:rPr lang="en-US" sz="5400" b="1" dirty="0">
                <a:ea typeface="ＭＳ Ｐゴシック" charset="0"/>
              </a:rPr>
              <a:t>Induction Furnace Failure – Force 2</a:t>
            </a:r>
          </a:p>
        </p:txBody>
      </p:sp>
    </p:spTree>
    <p:extLst>
      <p:ext uri="{BB962C8B-B14F-4D97-AF65-F5344CB8AC3E}">
        <p14:creationId xmlns:p14="http://schemas.microsoft.com/office/powerpoint/2010/main" val="415077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25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Melting Explosions – Charge Material Involved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2022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866275" y="12579524"/>
            <a:ext cx="2232914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23. Melting Explosions By Charge Material 1980 – 2022 	 Sep. 2023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AD51AEF-2E19-9BA6-58B4-0C5A96363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73657"/>
              </p:ext>
            </p:extLst>
          </p:nvPr>
        </p:nvGraphicFramePr>
        <p:xfrm>
          <a:off x="2617788" y="1154783"/>
          <a:ext cx="19145250" cy="1291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096263" imgH="6238943" progId="Excel.Sheet.8">
                  <p:embed/>
                </p:oleObj>
              </mc:Choice>
              <mc:Fallback>
                <p:oleObj name="Worksheet" r:id="rId3" imgW="8096263" imgH="6238943" progId="Excel.Sheet.8">
                  <p:embed/>
                  <p:pic>
                    <p:nvPicPr>
                      <p:cNvPr id="2048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1154783"/>
                        <a:ext cx="19145250" cy="12914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043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dirty="0"/>
              <a:t>93 Casting Explosions – 2022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666977" y="12546250"/>
            <a:ext cx="2004147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24. Casting Explosions For 2022 	            	Sep. 2023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E65F59C-9E5D-C9C6-93B3-294AFB411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35017"/>
              </p:ext>
            </p:extLst>
          </p:nvPr>
        </p:nvGraphicFramePr>
        <p:xfrm>
          <a:off x="2333625" y="433470"/>
          <a:ext cx="19818350" cy="130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40909" imgH="6026312" progId="Excel.Sheet.8">
                  <p:embed/>
                </p:oleObj>
              </mc:Choice>
              <mc:Fallback>
                <p:oleObj name="Worksheet" r:id="rId3" imgW="8340909" imgH="6026312" progId="Excel.Sheet.8">
                  <p:embed/>
                  <p:pic>
                    <p:nvPicPr>
                      <p:cNvPr id="2150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433470"/>
                        <a:ext cx="19818350" cy="130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D14567-3A8E-3FB4-2F72-42F6523A7361}"/>
              </a:ext>
            </a:extLst>
          </p:cNvPr>
          <p:cNvSpPr txBox="1"/>
          <p:nvPr/>
        </p:nvSpPr>
        <p:spPr>
          <a:xfrm>
            <a:off x="10443886" y="2860357"/>
            <a:ext cx="7922650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5 – Strip / Coil Casting</a:t>
            </a:r>
          </a:p>
        </p:txBody>
      </p:sp>
    </p:spTree>
    <p:extLst>
      <p:ext uri="{BB962C8B-B14F-4D97-AF65-F5344CB8AC3E}">
        <p14:creationId xmlns:p14="http://schemas.microsoft.com/office/powerpoint/2010/main" val="355322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DC/HDC/EMC Explosions by Cast Segment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2022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473350" y="11790988"/>
            <a:ext cx="21352042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25. Casting Explosions By Cast Segment 1980 – 2022      Sep. 2023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35E4D14B-CE5B-C8AA-605F-1AAB32486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886559"/>
              </p:ext>
            </p:extLst>
          </p:nvPr>
        </p:nvGraphicFramePr>
        <p:xfrm>
          <a:off x="3341461" y="-1038120"/>
          <a:ext cx="22123400" cy="1475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40790" imgH="6181760" progId="Excel.Sheet.8">
                  <p:embed/>
                </p:oleObj>
              </mc:Choice>
              <mc:Fallback>
                <p:oleObj name="Worksheet" r:id="rId3" imgW="8740790" imgH="6181760" progId="Excel.Sheet.8">
                  <p:embed/>
                  <p:pic>
                    <p:nvPicPr>
                      <p:cNvPr id="22531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461" y="-1038120"/>
                        <a:ext cx="22123400" cy="14754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226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600" dirty="0"/>
              <a:t>Major Causes of 93 Casting Incidents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81068" y="12480445"/>
            <a:ext cx="19708208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26. Major Causes of Casting Incidents For 2022	Sep. 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ADAC1-3423-61D4-8165-44276C429B9C}"/>
              </a:ext>
            </a:extLst>
          </p:cNvPr>
          <p:cNvSpPr txBox="1">
            <a:spLocks/>
          </p:cNvSpPr>
          <p:nvPr/>
        </p:nvSpPr>
        <p:spPr>
          <a:xfrm>
            <a:off x="1892968" y="2105343"/>
            <a:ext cx="20817589" cy="9428929"/>
          </a:xfrm>
          <a:prstGeom prst="rect">
            <a:avLst/>
          </a:prstGeom>
          <a:solidFill>
            <a:srgbClr val="8BC64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Wingdings" panose="05000000000000000000" pitchFamily="2" charset="2"/>
              <a:buChar char="Ø"/>
            </a:pPr>
            <a:r>
              <a:rPr lang="en-US" sz="6000" b="1" u="sng" dirty="0"/>
              <a:t>DC Start-up Issues:</a:t>
            </a:r>
            <a:r>
              <a:rPr lang="en-US" sz="6000" b="1" dirty="0"/>
              <a:t> Wet Starting Blocks, Wet Equipment / Launder, Butt Curl – Hang-ups, Bleed-outs, Equipment Failures</a:t>
            </a:r>
          </a:p>
          <a:p>
            <a:pPr>
              <a:buClr>
                <a:srgbClr val="8BC641"/>
              </a:buClr>
              <a:buFont typeface="Wingdings" panose="05000000000000000000" pitchFamily="2" charset="2"/>
              <a:buChar char="Ø"/>
            </a:pPr>
            <a:endParaRPr lang="en-US" sz="1600" b="1" u="sng" dirty="0"/>
          </a:p>
          <a:p>
            <a:pPr marL="914400" indent="-9144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6000" b="1" u="sng" dirty="0"/>
              <a:t>DC Steady State Issues:</a:t>
            </a:r>
            <a:r>
              <a:rPr lang="en-US" sz="6000" b="1" dirty="0"/>
              <a:t> Bleed Out – Surface Tears</a:t>
            </a:r>
          </a:p>
          <a:p>
            <a:pPr>
              <a:buClr>
                <a:srgbClr val="8BC641"/>
              </a:buClr>
              <a:buFont typeface="Wingdings" panose="05000000000000000000" pitchFamily="2" charset="2"/>
              <a:buChar char="Ø"/>
            </a:pPr>
            <a:endParaRPr lang="en-US" sz="1600" b="1" u="sng" dirty="0"/>
          </a:p>
          <a:p>
            <a:pPr marL="914400" indent="-914400">
              <a:buFont typeface="Wingdings" panose="05000000000000000000" pitchFamily="2" charset="2"/>
              <a:buChar char="Ø"/>
              <a:tabLst>
                <a:tab pos="2168525" algn="l"/>
              </a:tabLst>
            </a:pPr>
            <a:r>
              <a:rPr lang="en-US" sz="6000" b="1" u="sng" dirty="0"/>
              <a:t>DC Termination Issues:</a:t>
            </a:r>
            <a:r>
              <a:rPr lang="en-US" sz="6000" b="1" dirty="0"/>
              <a:t> Wet / Rusty Drain Pan, Ingot Head Under Water, Metal on Floor</a:t>
            </a:r>
          </a:p>
          <a:p>
            <a:pPr>
              <a:buClr>
                <a:srgbClr val="8BC641"/>
              </a:buClr>
              <a:buFont typeface="Wingdings" panose="05000000000000000000" pitchFamily="2" charset="2"/>
              <a:buChar char="Ø"/>
            </a:pPr>
            <a:endParaRPr lang="en-US" sz="1600" b="1" u="sng" dirty="0"/>
          </a:p>
          <a:p>
            <a:pPr marL="914400" indent="-914400">
              <a:buFont typeface="Wingdings" panose="05000000000000000000" pitchFamily="2" charset="2"/>
              <a:buChar char="Ø"/>
            </a:pPr>
            <a:r>
              <a:rPr lang="en-US" sz="6000" b="1" u="sng" dirty="0"/>
              <a:t>Strip / Coil Casting Termination Issues:</a:t>
            </a:r>
            <a:r>
              <a:rPr lang="en-US" sz="6000" b="1" dirty="0"/>
              <a:t> Wet / Rusty Drain Pan</a:t>
            </a:r>
          </a:p>
          <a:p>
            <a:pPr marL="0" indent="0">
              <a:buClr>
                <a:srgbClr val="8BC641"/>
              </a:buClr>
              <a:buNone/>
            </a:pPr>
            <a:endParaRPr lang="en-US" sz="1600" b="1" u="sng" dirty="0"/>
          </a:p>
          <a:p>
            <a:pPr marL="914400" indent="-914400">
              <a:buFont typeface="Wingdings" panose="05000000000000000000" pitchFamily="2" charset="2"/>
              <a:buChar char="Ø"/>
            </a:pPr>
            <a:r>
              <a:rPr lang="en-US" sz="6000" b="1" u="sng" dirty="0"/>
              <a:t>Sow / Mold Casting Issues:</a:t>
            </a:r>
            <a:r>
              <a:rPr lang="en-US" sz="6000" b="1" dirty="0"/>
              <a:t> Wet / Cracked Molds, Wet Refractory, Equipment &amp; Wet Tools</a:t>
            </a:r>
          </a:p>
        </p:txBody>
      </p:sp>
    </p:spTree>
    <p:extLst>
      <p:ext uri="{BB962C8B-B14F-4D97-AF65-F5344CB8AC3E}">
        <p14:creationId xmlns:p14="http://schemas.microsoft.com/office/powerpoint/2010/main" val="1626150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442A-33B4-8D96-7409-9DD7443645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7CD1B6-A96A-3582-BAB2-F8FCCB4F3E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3483" y="354182"/>
            <a:ext cx="12752217" cy="12731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Casting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2015 –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C3C610-D624-5512-FA15-93185B8659C3}"/>
              </a:ext>
            </a:extLst>
          </p:cNvPr>
          <p:cNvSpPr txBox="1">
            <a:spLocks/>
          </p:cNvSpPr>
          <p:nvPr/>
        </p:nvSpPr>
        <p:spPr>
          <a:xfrm>
            <a:off x="1705490" y="12616449"/>
            <a:ext cx="20582343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27. Casting Explosions by Major Causes 2015 – 2022    Sep. 2023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99DAF13B-7F27-F3A3-6BBF-5CB4D5583DA3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780202172"/>
              </p:ext>
            </p:extLst>
          </p:nvPr>
        </p:nvGraphicFramePr>
        <p:xfrm>
          <a:off x="774700" y="2032000"/>
          <a:ext cx="23177500" cy="1045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84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534656" y="12648533"/>
            <a:ext cx="202772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1. Incidents Reported For The Period 1981 – 2022     Sep.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Year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2022 (Total 4537)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CC0DEA49-E29A-2113-E6BD-B5CEC4A36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029445"/>
              </p:ext>
            </p:extLst>
          </p:nvPr>
        </p:nvGraphicFramePr>
        <p:xfrm>
          <a:off x="1470025" y="1854200"/>
          <a:ext cx="21367750" cy="1158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02153" imgH="3308465" progId="Excel.Sheet.8">
                  <p:embed/>
                </p:oleObj>
              </mc:Choice>
              <mc:Fallback>
                <p:oleObj name="Worksheet" r:id="rId3" imgW="4302153" imgH="3308465" progId="Excel.Shee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CC0DEA49-E29A-2113-E6BD-B5CEC4A36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854200"/>
                        <a:ext cx="21367750" cy="1158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679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Force 2 &amp; 3 Casting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2015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613118" y="12584365"/>
            <a:ext cx="2083045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28. Casting Explosions by Major Causes 2015 – 2022     Sep. 2023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5F32CB-4930-752F-ABED-69F8A180A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85359"/>
              </p:ext>
            </p:extLst>
          </p:nvPr>
        </p:nvGraphicFramePr>
        <p:xfrm>
          <a:off x="678527" y="2343728"/>
          <a:ext cx="23030120" cy="1033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7774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600" dirty="0"/>
              <a:t>Major Causes of 22 Transfer Explosions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89464" y="12616449"/>
            <a:ext cx="1983292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29. Causes of Transfer Explosions For 2022	             Sep. 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ADAC1-3423-61D4-8165-44276C429B9C}"/>
              </a:ext>
            </a:extLst>
          </p:cNvPr>
          <p:cNvSpPr txBox="1">
            <a:spLocks/>
          </p:cNvSpPr>
          <p:nvPr/>
        </p:nvSpPr>
        <p:spPr>
          <a:xfrm>
            <a:off x="4062548" y="3897510"/>
            <a:ext cx="16476231" cy="3321437"/>
          </a:xfrm>
          <a:prstGeom prst="rect">
            <a:avLst/>
          </a:prstGeom>
          <a:solidFill>
            <a:srgbClr val="8BC64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6600" b="1" dirty="0">
                <a:ea typeface="ＭＳ Ｐゴシック" charset="0"/>
              </a:rPr>
              <a:t>13 - Wet Hand or Furnace Tools, Equipment</a:t>
            </a:r>
          </a:p>
          <a:p>
            <a:pPr marL="0" indent="0" algn="ctr" eaLnBrk="1" hangingPunct="1">
              <a:buNone/>
              <a:defRPr/>
            </a:pPr>
            <a:r>
              <a:rPr lang="en-US" sz="6600" b="1" dirty="0">
                <a:ea typeface="ＭＳ Ｐゴシック" charset="0"/>
              </a:rPr>
              <a:t>9 - Wet / Rusty Drain or Skim Pan </a:t>
            </a:r>
          </a:p>
          <a:p>
            <a:pPr marL="0" indent="0" algn="ctr" eaLnBrk="1" hangingPunct="1">
              <a:buNone/>
              <a:defRPr/>
            </a:pPr>
            <a:r>
              <a:rPr lang="en-US" sz="6600" b="1" dirty="0">
                <a:ea typeface="ＭＳ Ｐゴシック" charset="0"/>
              </a:rPr>
              <a:t>1 – Metal on Floor</a:t>
            </a:r>
          </a:p>
        </p:txBody>
      </p:sp>
    </p:spTree>
    <p:extLst>
      <p:ext uri="{BB962C8B-B14F-4D97-AF65-F5344CB8AC3E}">
        <p14:creationId xmlns:p14="http://schemas.microsoft.com/office/powerpoint/2010/main" val="279316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dirty="0"/>
              <a:t>Transfer Explosions by Equipment 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1980 – 2022 (Total 884)</a:t>
            </a:r>
            <a:endParaRPr lang="en-US" sz="6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037348" y="12584365"/>
            <a:ext cx="2014888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30. Transfer Explosions by Equipment 1980 – 2022	    Sep. 2023</a:t>
            </a: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5E228E96-C745-11BA-35CA-091C01330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19392"/>
              </p:ext>
            </p:extLst>
          </p:nvPr>
        </p:nvGraphicFramePr>
        <p:xfrm>
          <a:off x="2402024" y="167607"/>
          <a:ext cx="19302943" cy="13889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70735" imgH="5873773" progId="Excel.Sheet.8">
                  <p:embed/>
                </p:oleObj>
              </mc:Choice>
              <mc:Fallback>
                <p:oleObj name="Worksheet" r:id="rId3" imgW="8470735" imgH="5873773" progId="Excel.Sheet.8">
                  <p:embed/>
                  <p:pic>
                    <p:nvPicPr>
                      <p:cNvPr id="256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024" y="167607"/>
                        <a:ext cx="19302943" cy="13889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132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Transfer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2008 – 2022 (w/o 2011)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840162" y="12584365"/>
            <a:ext cx="2083363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31. Transfer Explosions – Major Causes 2008 – 2022     Sep. 2023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55987F-F5C3-6273-B980-0BDA16A0C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644259"/>
              </p:ext>
            </p:extLst>
          </p:nvPr>
        </p:nvGraphicFramePr>
        <p:xfrm>
          <a:off x="508405" y="2402959"/>
          <a:ext cx="23370363" cy="988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01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Major Causes of Force 2 &amp; 3 Transfer Explosions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2008 – 2022 (w/o 2011)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477211" y="12632845"/>
            <a:ext cx="2215414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32. Transfer Explosions – Major Causes 2008 – 2022       Sep. 2023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56179B-26E9-470A-FB7B-76DBFC31E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255032"/>
              </p:ext>
            </p:extLst>
          </p:nvPr>
        </p:nvGraphicFramePr>
        <p:xfrm>
          <a:off x="1752415" y="2658140"/>
          <a:ext cx="20882344" cy="967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6447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13 Injuries by Operation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046290" y="12712701"/>
            <a:ext cx="1824158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33. Injuries By Operation For 2022 	               Sep. 2023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7B953590-6EDE-D127-3875-BE4420F2D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91595"/>
              </p:ext>
            </p:extLst>
          </p:nvPr>
        </p:nvGraphicFramePr>
        <p:xfrm>
          <a:off x="2018505" y="-144337"/>
          <a:ext cx="20350163" cy="1400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44119" imgH="6219998" progId="Excel.Sheet.8">
                  <p:embed/>
                </p:oleObj>
              </mc:Choice>
              <mc:Fallback>
                <p:oleObj name="Worksheet" r:id="rId3" imgW="8744119" imgH="6219998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7B953590-6EDE-D127-3875-BE4420F2DBE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505" y="-144337"/>
                        <a:ext cx="20350163" cy="14004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927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EEC2951-905F-770E-0325-C271C4BC5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698517"/>
              </p:ext>
            </p:extLst>
          </p:nvPr>
        </p:nvGraphicFramePr>
        <p:xfrm>
          <a:off x="870979" y="285091"/>
          <a:ext cx="21502693" cy="1314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96118" imgH="6045015" progId="Excel.Sheet.8">
                  <p:embed/>
                </p:oleObj>
              </mc:Choice>
              <mc:Fallback>
                <p:oleObj name="Worksheet" r:id="rId3" imgW="8496118" imgH="6045015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7EEC2951-905F-770E-0325-C271C4BC59E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979" y="285091"/>
                        <a:ext cx="21502693" cy="1314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1625 Injuries by Operation: 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1980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591722" y="12549786"/>
            <a:ext cx="1768010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34. Injuries By Operation For 1980 – 2022	Sep. 2023</a:t>
            </a:r>
          </a:p>
        </p:txBody>
      </p:sp>
    </p:spTree>
    <p:extLst>
      <p:ext uri="{BB962C8B-B14F-4D97-AF65-F5344CB8AC3E}">
        <p14:creationId xmlns:p14="http://schemas.microsoft.com/office/powerpoint/2010/main" val="198625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9E228-74AD-AE13-0981-76C48D07C9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C79BD67-ED91-A046-E9B4-C1D1F63CC5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2350" y="284163"/>
            <a:ext cx="10888663" cy="12731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Melting Explosions By Month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2017 – 2022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9AA062-103D-C1D2-08C2-0925E3EE19A3}"/>
              </a:ext>
            </a:extLst>
          </p:cNvPr>
          <p:cNvSpPr txBox="1">
            <a:spLocks/>
          </p:cNvSpPr>
          <p:nvPr/>
        </p:nvSpPr>
        <p:spPr>
          <a:xfrm>
            <a:off x="2695074" y="12661901"/>
            <a:ext cx="193628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35. Melting Explosions By Month 2017 – 2022       Sep. 2023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B3980F76-9446-8F5C-9898-8715E5A1C61A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2251928518"/>
              </p:ext>
            </p:extLst>
          </p:nvPr>
        </p:nvGraphicFramePr>
        <p:xfrm>
          <a:off x="1231900" y="1955799"/>
          <a:ext cx="22098000" cy="1087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36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Casting Explosions By Month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2017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454442" y="12599564"/>
            <a:ext cx="1917031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36. Casting Explosions By Month 2017 – 2022       Sep. 2023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C591B9-98B6-E102-B685-B716D9A15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571371"/>
              </p:ext>
            </p:extLst>
          </p:nvPr>
        </p:nvGraphicFramePr>
        <p:xfrm>
          <a:off x="609950" y="2232837"/>
          <a:ext cx="23167273" cy="104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514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Transfer Explosions By Month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2017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759242" y="12632491"/>
            <a:ext cx="193628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37. Transfer Explosions By Month 2017 – 2022      Sep. 2023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F45FD9-A392-1136-5989-031ECDB66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416543"/>
              </p:ext>
            </p:extLst>
          </p:nvPr>
        </p:nvGraphicFramePr>
        <p:xfrm>
          <a:off x="817148" y="2254101"/>
          <a:ext cx="22752878" cy="1131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03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3821961" y="12632491"/>
            <a:ext cx="18123638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2. Incidents By Force Level 1981 – 2022	   Sep.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Level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2022 (Total 4537)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8143F487-F54A-AF5B-F282-ECBB53DDA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12943"/>
              </p:ext>
            </p:extLst>
          </p:nvPr>
        </p:nvGraphicFramePr>
        <p:xfrm>
          <a:off x="1954251" y="1532357"/>
          <a:ext cx="21248688" cy="1128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83042" imgH="2993829" progId="Excel.Sheet.8">
                  <p:embed/>
                </p:oleObj>
              </mc:Choice>
              <mc:Fallback>
                <p:oleObj name="Worksheet" r:id="rId3" imgW="4883042" imgH="2993829" progId="Excel.Sheet.8">
                  <p:embed/>
                  <p:pic>
                    <p:nvPicPr>
                      <p:cNvPr id="3" name="Object 4">
                        <a:extLst>
                          <a:ext uri="{FF2B5EF4-FFF2-40B4-BE49-F238E27FC236}">
                            <a16:creationId xmlns:a16="http://schemas.microsoft.com/office/drawing/2014/main" id="{8143F487-F54A-AF5B-F282-ECBB53DDA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51" y="1532357"/>
                        <a:ext cx="21248688" cy="1128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0787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Force Level By Process Plant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748592" y="12648532"/>
            <a:ext cx="2046962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38. Force Level By Process Plant Reported For 2022     Sep. 2023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893B99E-F499-AB1D-F41A-C1A70A161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0258"/>
              </p:ext>
            </p:extLst>
          </p:nvPr>
        </p:nvGraphicFramePr>
        <p:xfrm>
          <a:off x="1459832" y="1003301"/>
          <a:ext cx="20915981" cy="1184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40790" imgH="5889567" progId="Excel.Sheet.8">
                  <p:embed/>
                </p:oleObj>
              </mc:Choice>
              <mc:Fallback>
                <p:oleObj name="Worksheet" r:id="rId3" imgW="8740790" imgH="5889567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3893B99E-F499-AB1D-F41A-C1A70A1615B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832" y="1003301"/>
                        <a:ext cx="20915981" cy="11846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048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E3E0E61-3066-95B7-A5D3-C11C256FF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96241"/>
              </p:ext>
            </p:extLst>
          </p:nvPr>
        </p:nvGraphicFramePr>
        <p:xfrm>
          <a:off x="1479052" y="273049"/>
          <a:ext cx="20759066" cy="1512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734696" imgH="10182260" progId="Excel.Sheet.8">
                  <p:embed/>
                </p:oleObj>
              </mc:Choice>
              <mc:Fallback>
                <p:oleObj name="Worksheet" r:id="rId3" imgW="11734696" imgH="10182260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CE3E0E61-3066-95B7-A5D3-C11C256FF4A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052" y="273049"/>
                        <a:ext cx="20759066" cy="15123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Force Level By Process Plant 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1980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106903" y="12600407"/>
            <a:ext cx="22378736" cy="127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39. Force Level By Process Plant Reported For 1980 – 2022   Sep. 2023</a:t>
            </a:r>
          </a:p>
        </p:txBody>
      </p:sp>
    </p:spTree>
    <p:extLst>
      <p:ext uri="{BB962C8B-B14F-4D97-AF65-F5344CB8AC3E}">
        <p14:creationId xmlns:p14="http://schemas.microsoft.com/office/powerpoint/2010/main" val="862993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Main Causes of 79 Incidents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97484" y="12648533"/>
            <a:ext cx="1987616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40. Reduction Plant Incidents Summary 2022	Sep. 2023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D4A0FB-FE3D-C2E2-3878-8BE573951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61452"/>
              </p:ext>
            </p:extLst>
          </p:nvPr>
        </p:nvGraphicFramePr>
        <p:xfrm>
          <a:off x="1455403" y="2274770"/>
          <a:ext cx="21468765" cy="1043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2778">
                  <a:extLst>
                    <a:ext uri="{9D8B030D-6E8A-4147-A177-3AD203B41FA5}">
                      <a16:colId xmlns:a16="http://schemas.microsoft.com/office/drawing/2014/main" val="2541437966"/>
                    </a:ext>
                  </a:extLst>
                </a:gridCol>
                <a:gridCol w="12825987">
                  <a:extLst>
                    <a:ext uri="{9D8B030D-6E8A-4147-A177-3AD203B41FA5}">
                      <a16:colId xmlns:a16="http://schemas.microsoft.com/office/drawing/2014/main" val="515736833"/>
                    </a:ext>
                  </a:extLst>
                </a:gridCol>
              </a:tblGrid>
              <a:tr h="847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Melting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Casting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8471"/>
                  </a:ext>
                </a:extLst>
              </a:tr>
              <a:tr h="3773103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– Wet Tool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Wet Charge: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Scrap / Sow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Wet Mg</a:t>
                      </a: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Sow Casting: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33 -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Cracked, Wet or Rusty Molds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4 - Undocumented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3 - Wet Tool, Equip, Refractory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1 -</a:t>
                      </a: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Termination - Overflow on Wet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1 - Thermite w/ Rust </a:t>
                      </a:r>
                      <a:endParaRPr lang="en-US" sz="5400" b="1" i="0" kern="1200" baseline="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57396"/>
                  </a:ext>
                </a:extLst>
              </a:tr>
              <a:tr h="3773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VDC – Billet &amp; Slab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3 -Termination - Wet/Rusty Drain Pan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3 –Start-up – Wet Refractory / Equip.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2 - Termination - Overflow on Wet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– Start-up – Wet Starting Block</a:t>
                      </a:r>
                      <a:endParaRPr lang="en-US" sz="5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3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08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Main Causes of 79 Incidents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623554" y="12648533"/>
            <a:ext cx="1941094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41. Reduction Plant Incidents Summary 2022         Sep. 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D746EC-DB2B-B84E-8832-E4555ACDF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48503"/>
              </p:ext>
            </p:extLst>
          </p:nvPr>
        </p:nvGraphicFramePr>
        <p:xfrm>
          <a:off x="1070392" y="2483315"/>
          <a:ext cx="22246390" cy="98049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23195">
                  <a:extLst>
                    <a:ext uri="{9D8B030D-6E8A-4147-A177-3AD203B41FA5}">
                      <a16:colId xmlns:a16="http://schemas.microsoft.com/office/drawing/2014/main" val="2541437966"/>
                    </a:ext>
                  </a:extLst>
                </a:gridCol>
                <a:gridCol w="11123195">
                  <a:extLst>
                    <a:ext uri="{9D8B030D-6E8A-4147-A177-3AD203B41FA5}">
                      <a16:colId xmlns:a16="http://schemas.microsoft.com/office/drawing/2014/main" val="515736833"/>
                    </a:ext>
                  </a:extLst>
                </a:gridCol>
              </a:tblGrid>
              <a:tr h="1263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Transfer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Reduction Cell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8471"/>
                  </a:ext>
                </a:extLst>
              </a:tr>
              <a:tr h="2952693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4 - Wet Tools &amp; Equipment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 – Wet / Rusty Drain Pan</a:t>
                      </a:r>
                    </a:p>
                    <a:p>
                      <a:pPr eaLnBrk="1" hangingPunct="1">
                        <a:defRPr/>
                      </a:pPr>
                      <a:endParaRPr lang="en-US" sz="5400" b="1" i="0" kern="120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4 – Wet Tools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3 - Tap-Out on Wet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1 - Wet Tabular</a:t>
                      </a:r>
                      <a:endParaRPr lang="en-US" sz="5400" b="1" i="0" kern="1200" baseline="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57396"/>
                  </a:ext>
                </a:extLst>
              </a:tr>
              <a:tr h="2000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Wet Tool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Water Bottle  </a:t>
                      </a: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30836"/>
                  </a:ext>
                </a:extLst>
              </a:tr>
              <a:tr h="1674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Anode into Wet Tub</a:t>
                      </a: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043830"/>
                  </a:ext>
                </a:extLst>
              </a:tr>
              <a:tr h="1914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– Bath into Wet Tub </a:t>
                      </a: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1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809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Recycling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Main Causes of 49 Incidents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34654" y="12632491"/>
            <a:ext cx="20469726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42. Recycling Plant Incidents Summary 2022	Sep. 2023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A240AB-0640-0DE2-5317-079D22A69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33507"/>
              </p:ext>
            </p:extLst>
          </p:nvPr>
        </p:nvGraphicFramePr>
        <p:xfrm>
          <a:off x="1058458" y="2483315"/>
          <a:ext cx="22246389" cy="96451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37763">
                  <a:extLst>
                    <a:ext uri="{9D8B030D-6E8A-4147-A177-3AD203B41FA5}">
                      <a16:colId xmlns:a16="http://schemas.microsoft.com/office/drawing/2014/main" val="1313431742"/>
                    </a:ext>
                  </a:extLst>
                </a:gridCol>
                <a:gridCol w="11708626">
                  <a:extLst>
                    <a:ext uri="{9D8B030D-6E8A-4147-A177-3AD203B41FA5}">
                      <a16:colId xmlns:a16="http://schemas.microsoft.com/office/drawing/2014/main" val="3357474801"/>
                    </a:ext>
                  </a:extLst>
                </a:gridCol>
              </a:tblGrid>
              <a:tr h="11261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Melting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kern="1200" dirty="0">
                          <a:solidFill>
                            <a:srgbClr val="FFFFFF"/>
                          </a:solidFill>
                        </a:rPr>
                        <a:t>Casting Incidents</a:t>
                      </a:r>
                      <a:endParaRPr lang="en-US" sz="66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518347"/>
                  </a:ext>
                </a:extLst>
              </a:tr>
              <a:tr h="2957968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29 - Wet Charge: Scrap, RSI, Sow, Dross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1 - Oxidized Mg</a:t>
                      </a: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Sow Casting: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3 - </a:t>
                      </a: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Wet or Rusty Molds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baseline="0" dirty="0">
                          <a:solidFill>
                            <a:schemeClr val="dk1"/>
                          </a:solidFill>
                        </a:rPr>
                        <a:t>4 - Wet Drain Pan</a:t>
                      </a:r>
                      <a:endParaRPr lang="en-US" sz="5400" b="1" i="0" kern="1200" baseline="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73968"/>
                  </a:ext>
                </a:extLst>
              </a:tr>
              <a:tr h="5560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tx1"/>
                          </a:solidFill>
                        </a:rPr>
                        <a:t>Transfer Incidents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4 - Wet / Rusty Drain Pan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3 - Wet Tools &amp; Sample Mold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kern="1200" dirty="0">
                          <a:solidFill>
                            <a:schemeClr val="dk1"/>
                          </a:solidFill>
                        </a:rPr>
                        <a:t>VDC – Billet: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1 - Start-up – Wet Starting Block</a:t>
                      </a:r>
                      <a:endParaRPr lang="en-US" sz="5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4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86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27CAD480-BAEA-E637-2EA8-1FC705B3F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767647"/>
              </p:ext>
            </p:extLst>
          </p:nvPr>
        </p:nvGraphicFramePr>
        <p:xfrm>
          <a:off x="2370138" y="-424779"/>
          <a:ext cx="19027775" cy="1473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86964" imgH="6359652" progId="Excel.Sheet.8">
                  <p:embed/>
                </p:oleObj>
              </mc:Choice>
              <mc:Fallback>
                <p:oleObj name="Worksheet" r:id="rId3" imgW="8486964" imgH="6359652" progId="Excel.Shee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27CAD480-BAEA-E637-2EA8-1FC705B3F19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-424779"/>
                        <a:ext cx="19027775" cy="1473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Plant Injuries &amp; Incident Causes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70138" y="12696659"/>
            <a:ext cx="1947920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43. Reduction Plant Injuries By Operation 2022	Sep. 2023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D69AA88-8FF4-8DD3-C62D-0040A901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9475" y="2523717"/>
            <a:ext cx="5967662" cy="65556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6 Minor Injuries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3 – Wet Sampling Tools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2 – Wet Sow Molds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1 – Wet Starting Block; Billet</a:t>
            </a:r>
          </a:p>
        </p:txBody>
      </p:sp>
    </p:spTree>
    <p:extLst>
      <p:ext uri="{BB962C8B-B14F-4D97-AF65-F5344CB8AC3E}">
        <p14:creationId xmlns:p14="http://schemas.microsoft.com/office/powerpoint/2010/main" val="535197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51CD26D-FF26-9A48-3F4B-1AA910628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29078"/>
              </p:ext>
            </p:extLst>
          </p:nvPr>
        </p:nvGraphicFramePr>
        <p:xfrm>
          <a:off x="3072982" y="-295525"/>
          <a:ext cx="18483262" cy="1418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32600" imgH="5016500" progId="Excel.Sheet.8">
                  <p:embed/>
                </p:oleObj>
              </mc:Choice>
              <mc:Fallback>
                <p:oleObj name="Worksheet" r:id="rId3" imgW="6832600" imgH="5016500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51CD26D-FF26-9A48-3F4B-1AA91062851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982" y="-295525"/>
                        <a:ext cx="18483262" cy="14187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Rolling Plant Injuries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072983" y="12712701"/>
            <a:ext cx="18893544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44. Rolling Plant Injuries By Operation 2022      Sep.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353AC-3EA0-EEBC-363A-D036E8BF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0653" y="2125660"/>
            <a:ext cx="8098126" cy="56323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6 Minor Casting Injuries</a:t>
            </a:r>
          </a:p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3 – Start-up - Bleed-outs</a:t>
            </a:r>
          </a:p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2 – Termination - Wet / Rusty Drain Pan</a:t>
            </a:r>
          </a:p>
          <a:p>
            <a:pPr eaLnBrk="1" hangingPunct="1">
              <a:defRPr/>
            </a:pPr>
            <a:r>
              <a:rPr lang="en-US" sz="6000" b="1" dirty="0">
                <a:latin typeface="+mj-lt"/>
                <a:ea typeface="ＭＳ Ｐゴシック" charset="0"/>
              </a:rPr>
              <a:t>1 – Start-up - Excessive Curl</a:t>
            </a:r>
          </a:p>
        </p:txBody>
      </p:sp>
    </p:spTree>
    <p:extLst>
      <p:ext uri="{BB962C8B-B14F-4D97-AF65-F5344CB8AC3E}">
        <p14:creationId xmlns:p14="http://schemas.microsoft.com/office/powerpoint/2010/main" val="755567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FC3592D-DDE0-93BA-A466-3A234E46B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919643"/>
              </p:ext>
            </p:extLst>
          </p:nvPr>
        </p:nvGraphicFramePr>
        <p:xfrm>
          <a:off x="1779044" y="-378095"/>
          <a:ext cx="20886818" cy="1405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88494" imgH="6032546" progId="Excel.Sheet.8">
                  <p:embed/>
                </p:oleObj>
              </mc:Choice>
              <mc:Fallback>
                <p:oleObj name="Worksheet" r:id="rId3" imgW="8588494" imgH="6032546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5FC3592D-DDE0-93BA-A466-3A234E46B10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044" y="-378095"/>
                        <a:ext cx="20886818" cy="14053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Extrusion Plant Injuries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563477" y="12712701"/>
            <a:ext cx="1957462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45. Extrusion Plant Injuries By Operation 2022	Sep.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DD88F-E1FA-7A27-2080-E662DC3BC26F}"/>
              </a:ext>
            </a:extLst>
          </p:cNvPr>
          <p:cNvSpPr txBox="1"/>
          <p:nvPr/>
        </p:nvSpPr>
        <p:spPr>
          <a:xfrm>
            <a:off x="11582399" y="2008612"/>
            <a:ext cx="9930063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+mn-lt"/>
              </a:rPr>
              <a:t>1 – Minor Casting Injury Due to Ingot Hang-up at Start</a:t>
            </a:r>
          </a:p>
        </p:txBody>
      </p:sp>
    </p:spTree>
    <p:extLst>
      <p:ext uri="{BB962C8B-B14F-4D97-AF65-F5344CB8AC3E}">
        <p14:creationId xmlns:p14="http://schemas.microsoft.com/office/powerpoint/2010/main" val="2137390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A5D8DF9-9E3C-2F0B-816B-7758F854E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52832"/>
              </p:ext>
            </p:extLst>
          </p:nvPr>
        </p:nvGraphicFramePr>
        <p:xfrm>
          <a:off x="2042703" y="-657726"/>
          <a:ext cx="19994175" cy="1437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00850" imgH="5048250" progId="Excel.Sheet.8">
                  <p:embed/>
                </p:oleObj>
              </mc:Choice>
              <mc:Fallback>
                <p:oleObj name="Worksheet" r:id="rId3" imgW="6800850" imgH="5048250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EA5D8DF9-9E3C-2F0B-816B-7758F854EB0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703" y="-657726"/>
                        <a:ext cx="19994175" cy="14373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Recycling Plant Injuries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2383195" y="12588905"/>
            <a:ext cx="1956420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46. Recycling Plant Injuries By Operation 2022        Sep.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71A8-C423-BB14-743D-E80AF0A6BB4B}"/>
              </a:ext>
            </a:extLst>
          </p:cNvPr>
          <p:cNvSpPr txBox="1"/>
          <p:nvPr/>
        </p:nvSpPr>
        <p:spPr>
          <a:xfrm>
            <a:off x="8630654" y="3368343"/>
            <a:ext cx="97959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+mn-lt"/>
              </a:rPr>
              <a:t>No Injuries from 43 Force 1 &amp; 5 Force 2 Incidents!</a:t>
            </a:r>
          </a:p>
        </p:txBody>
      </p:sp>
    </p:spTree>
    <p:extLst>
      <p:ext uri="{BB962C8B-B14F-4D97-AF65-F5344CB8AC3E}">
        <p14:creationId xmlns:p14="http://schemas.microsoft.com/office/powerpoint/2010/main" val="340296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Injury Severity by Process Plant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256547" y="12712701"/>
            <a:ext cx="1862488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47. Injury Severity By Process Plant – 2022      Sep. 2023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7600355-411F-63B7-641C-DB8CDC79C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857401"/>
              </p:ext>
            </p:extLst>
          </p:nvPr>
        </p:nvGraphicFramePr>
        <p:xfrm>
          <a:off x="1272223" y="634749"/>
          <a:ext cx="21919665" cy="1231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93354" imgH="4883312" progId="Excel.Sheet.8">
                  <p:embed/>
                </p:oleObj>
              </mc:Choice>
              <mc:Fallback>
                <p:oleObj name="Worksheet" r:id="rId3" imgW="8693354" imgH="4883312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E7600355-411F-63B7-641C-DB8CDC79C15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223" y="634749"/>
                        <a:ext cx="21919665" cy="12311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17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1613822" y="12477594"/>
            <a:ext cx="20797003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3. Incidents By Force Levels 2 &amp; 3 For 1981 – 2022          Sep.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Levels 2 &amp; 3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2022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857A37D-87C1-6C48-226A-6E21AE9A1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0992" y="1743061"/>
          <a:ext cx="22397724" cy="1096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095898" imgH="3152843" progId="Excel.Sheet.8">
                  <p:embed/>
                </p:oleObj>
              </mc:Choice>
              <mc:Fallback>
                <p:oleObj name="Worksheet" r:id="rId3" imgW="6095898" imgH="3152843" progId="Excel.Shee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8857A37D-87C1-6C48-226A-6E21AE9A1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92" y="1743061"/>
                        <a:ext cx="22397724" cy="10969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810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8168004" cy="1273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Injury Severity by Process Plant</a:t>
            </a:r>
          </a:p>
          <a:p>
            <a:pPr>
              <a:spcBef>
                <a:spcPts val="0"/>
              </a:spcBef>
            </a:pPr>
            <a:r>
              <a:rPr lang="en-US" sz="6600" dirty="0"/>
              <a:t>1980 – 2022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1676618" y="12648533"/>
            <a:ext cx="21303699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48. Injuries Severity By Plant Reported For 1980 – 2022  Sep. 2023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3DA7BD30-CEAE-1D10-30D1-E48607309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08102"/>
              </p:ext>
            </p:extLst>
          </p:nvPr>
        </p:nvGraphicFramePr>
        <p:xfrm>
          <a:off x="2021305" y="1363580"/>
          <a:ext cx="20959012" cy="1198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26628" imgH="5403688" progId="Excel.Sheet.8">
                  <p:embed/>
                </p:oleObj>
              </mc:Choice>
              <mc:Fallback>
                <p:oleObj name="Worksheet" r:id="rId3" imgW="8426628" imgH="5403688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3DA7BD30-CEAE-1D10-30D1-E4860730987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305" y="1363580"/>
                        <a:ext cx="20959012" cy="11985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421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9910" y="373624"/>
            <a:ext cx="22350318" cy="12608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Reduction &amp; Recycling Plant Incidents, Injuries / Incident Rate</a:t>
            </a:r>
          </a:p>
          <a:p>
            <a:pPr>
              <a:spcBef>
                <a:spcPts val="0"/>
              </a:spcBef>
            </a:pPr>
            <a:r>
              <a:rPr lang="en-US" sz="6598" dirty="0"/>
              <a:t>2012 – 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BAB531-DD75-42F8-A930-02B2B8A1B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559090"/>
              </p:ext>
            </p:extLst>
          </p:nvPr>
        </p:nvGraphicFramePr>
        <p:xfrm>
          <a:off x="692701" y="2328530"/>
          <a:ext cx="10898372" cy="1038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A1E4C1C-F01B-4B12-BEC9-829A2D2C6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12425"/>
              </p:ext>
            </p:extLst>
          </p:nvPr>
        </p:nvGraphicFramePr>
        <p:xfrm>
          <a:off x="12909515" y="2328529"/>
          <a:ext cx="10324212" cy="1038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B28B2E5-4F9B-61B9-22DB-4D936A81B1CA}"/>
              </a:ext>
            </a:extLst>
          </p:cNvPr>
          <p:cNvSpPr txBox="1"/>
          <p:nvPr/>
        </p:nvSpPr>
        <p:spPr>
          <a:xfrm>
            <a:off x="609599" y="12541504"/>
            <a:ext cx="22350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  <a:ea typeface="Calibri"/>
                <a:cs typeface="Times New Roman"/>
              </a:rPr>
              <a:t>FIGURE 49. Reduction &amp; Recycling Incident, Injury &amp; Injury Rate 2012-2022  Sept. 2023</a:t>
            </a:r>
          </a:p>
        </p:txBody>
      </p:sp>
    </p:spTree>
    <p:extLst>
      <p:ext uri="{BB962C8B-B14F-4D97-AF65-F5344CB8AC3E}">
        <p14:creationId xmlns:p14="http://schemas.microsoft.com/office/powerpoint/2010/main" val="32332028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52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9910" y="373624"/>
            <a:ext cx="22350318" cy="12608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dirty="0"/>
              <a:t>Rolling &amp; Extrusion Plant Incidents, Injuries / Incident Rate</a:t>
            </a:r>
          </a:p>
          <a:p>
            <a:pPr>
              <a:spcBef>
                <a:spcPts val="0"/>
              </a:spcBef>
            </a:pPr>
            <a:r>
              <a:rPr lang="en-US" sz="6598" dirty="0"/>
              <a:t>2012 –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8B2E5-4F9B-61B9-22DB-4D936A81B1CA}"/>
              </a:ext>
            </a:extLst>
          </p:cNvPr>
          <p:cNvSpPr txBox="1"/>
          <p:nvPr/>
        </p:nvSpPr>
        <p:spPr>
          <a:xfrm>
            <a:off x="609599" y="12541504"/>
            <a:ext cx="22350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+mj-lt"/>
                <a:ea typeface="Calibri"/>
                <a:cs typeface="Times New Roman"/>
              </a:rPr>
              <a:t>FIGURE 50. Rolling &amp; Extrusion Incident, Injury &amp; Injury Rate 2012-2022     Sept. 2023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124F494-7AC7-450C-B7DD-6AEAF8FBD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969833"/>
              </p:ext>
            </p:extLst>
          </p:nvPr>
        </p:nvGraphicFramePr>
        <p:xfrm>
          <a:off x="609598" y="2294019"/>
          <a:ext cx="11245704" cy="1029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1BC6EB-B003-4C3A-9F87-5F38555846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034345"/>
              </p:ext>
            </p:extLst>
          </p:nvPr>
        </p:nvGraphicFramePr>
        <p:xfrm>
          <a:off x="12331809" y="2402958"/>
          <a:ext cx="11548917" cy="1019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BB499A-9506-0928-464C-29426D08499A}"/>
              </a:ext>
            </a:extLst>
          </p:cNvPr>
          <p:cNvSpPr txBox="1"/>
          <p:nvPr/>
        </p:nvSpPr>
        <p:spPr>
          <a:xfrm>
            <a:off x="19967000" y="4146698"/>
            <a:ext cx="1212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/>
              <a:t>87%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49302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863255-4241-1643-88B4-567043E1B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0987" y="3549949"/>
            <a:ext cx="16142687" cy="159766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8558-14EB-F043-A0BD-0C4FFF5156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@AluminumNews | @ChooseAluminum | @DriveAluminum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1276E-3D86-CC4F-ABDE-812CF48B0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Aluminum.org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19193-AABE-0E4B-9FFF-3D611D762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JOIN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40690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3340100" y="12676263"/>
            <a:ext cx="18159865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4. Force 3 Incidents For 1981 – 2022                  Sep.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3 Incidents Only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2022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A559E16E-6768-8216-5884-92CBB02C9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44062"/>
              </p:ext>
            </p:extLst>
          </p:nvPr>
        </p:nvGraphicFramePr>
        <p:xfrm>
          <a:off x="1254125" y="1632953"/>
          <a:ext cx="21809075" cy="1204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70558" imgH="3175046" progId="Excel.Sheet.8">
                  <p:embed/>
                </p:oleObj>
              </mc:Choice>
              <mc:Fallback>
                <p:oleObj name="Worksheet" r:id="rId3" imgW="4870558" imgH="3175046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A559E16E-6768-8216-5884-92CBB02C97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632953"/>
                        <a:ext cx="21809075" cy="12048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0653F33-3BC9-0CD6-405E-79567F24C505}"/>
              </a:ext>
            </a:extLst>
          </p:cNvPr>
          <p:cNvGrpSpPr/>
          <p:nvPr/>
        </p:nvGrpSpPr>
        <p:grpSpPr>
          <a:xfrm>
            <a:off x="17537363" y="6162877"/>
            <a:ext cx="4292600" cy="1569412"/>
            <a:chOff x="16687800" y="6494373"/>
            <a:chExt cx="4292600" cy="1569412"/>
          </a:xfrm>
        </p:grpSpPr>
        <p:sp>
          <p:nvSpPr>
            <p:cNvPr id="5" name="Rounded Rectangle 11">
              <a:extLst>
                <a:ext uri="{FF2B5EF4-FFF2-40B4-BE49-F238E27FC236}">
                  <a16:creationId xmlns:a16="http://schemas.microsoft.com/office/drawing/2014/main" id="{4080C1C4-6E06-1EC7-CF0B-3DA15CEEE260}"/>
                </a:ext>
              </a:extLst>
            </p:cNvPr>
            <p:cNvSpPr/>
            <p:nvPr/>
          </p:nvSpPr>
          <p:spPr>
            <a:xfrm>
              <a:off x="16687800" y="6494373"/>
              <a:ext cx="4292600" cy="156941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2B4C782-E3C4-493E-F1B8-23DC3A4B6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6621373"/>
              <a:ext cx="38354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ysClr val="windowText" lastClr="000000"/>
                  </a:solidFill>
                </a:rPr>
                <a:t>5 Yr. Avg.: 1.0</a:t>
              </a:r>
            </a:p>
            <a:p>
              <a:pPr eaLnBrk="1" hangingPunct="1"/>
              <a:r>
                <a:rPr lang="en-US" sz="4000" b="1" dirty="0">
                  <a:solidFill>
                    <a:sysClr val="windowText" lastClr="000000"/>
                  </a:solidFill>
                </a:rPr>
                <a:t>10 Yr. Avg: 0.8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200B85-A4EA-2E73-A426-F4D5E0B307B5}"/>
              </a:ext>
            </a:extLst>
          </p:cNvPr>
          <p:cNvGrpSpPr/>
          <p:nvPr/>
        </p:nvGrpSpPr>
        <p:grpSpPr>
          <a:xfrm>
            <a:off x="16443541" y="8552282"/>
            <a:ext cx="1324619" cy="730250"/>
            <a:chOff x="18477163" y="8123482"/>
            <a:chExt cx="1324619" cy="730250"/>
          </a:xfrm>
        </p:grpSpPr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09AD517F-E398-3DDA-DFF2-5741B93EFEC2}"/>
                </a:ext>
              </a:extLst>
            </p:cNvPr>
            <p:cNvSpPr/>
            <p:nvPr/>
          </p:nvSpPr>
          <p:spPr>
            <a:xfrm>
              <a:off x="18477163" y="8123482"/>
              <a:ext cx="1253574" cy="73025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0AF6820-4807-E1C0-FBD1-7166882B7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4982" y="8145846"/>
              <a:ext cx="1066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4000" b="1" dirty="0">
                  <a:solidFill>
                    <a:sysClr val="windowText" lastClr="000000"/>
                  </a:solidFill>
                </a:rPr>
                <a:t>2.7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EC021-AE6D-3A03-B15D-FE41AAB61924}"/>
              </a:ext>
            </a:extLst>
          </p:cNvPr>
          <p:cNvCxnSpPr>
            <a:cxnSpLocks/>
          </p:cNvCxnSpPr>
          <p:nvPr/>
        </p:nvCxnSpPr>
        <p:spPr>
          <a:xfrm>
            <a:off x="19812000" y="8756987"/>
            <a:ext cx="2339757" cy="0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19CB18-88B6-27F2-56FD-5EA02AAF598E}"/>
              </a:ext>
            </a:extLst>
          </p:cNvPr>
          <p:cNvCxnSpPr>
            <a:cxnSpLocks/>
          </p:cNvCxnSpPr>
          <p:nvPr/>
        </p:nvCxnSpPr>
        <p:spPr>
          <a:xfrm>
            <a:off x="18042974" y="9646654"/>
            <a:ext cx="4108783" cy="0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422358" y="12616449"/>
            <a:ext cx="20272157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5. Incidents By Force Level 1981 – 2022	               Sep.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Incidents by </a:t>
            </a:r>
            <a:r>
              <a:rPr lang="en-US" sz="6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Level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2022 (Total 4537)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19FD58B-0357-D5BA-BFDE-9C16842C8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551647"/>
              </p:ext>
            </p:extLst>
          </p:nvPr>
        </p:nvGraphicFramePr>
        <p:xfrm>
          <a:off x="-838200" y="1519238"/>
          <a:ext cx="23504525" cy="1211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88494" imgH="5067439" progId="Excel.Sheet.8">
                  <p:embed/>
                </p:oleObj>
              </mc:Choice>
              <mc:Fallback>
                <p:oleObj name="Worksheet" r:id="rId3" imgW="8588494" imgH="5067439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19FD58B-0357-D5BA-BFDE-9C16842C8C9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38200" y="1519238"/>
                        <a:ext cx="23504525" cy="1211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95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679031" y="12648533"/>
            <a:ext cx="20277221" cy="192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6. All Force Levels By Percentage 1981 – 2022          Sep.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9CA26D-83B0-6A0B-79AD-695CCFA25A7B}"/>
              </a:ext>
            </a:extLst>
          </p:cNvPr>
          <p:cNvSpPr txBox="1"/>
          <p:nvPr/>
        </p:nvSpPr>
        <p:spPr>
          <a:xfrm>
            <a:off x="1058459" y="366474"/>
            <a:ext cx="12195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 Force Levels by Percentage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1981 – 2022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5E1976-CD4A-EAEE-7C1B-19FBD14091D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67457977"/>
              </p:ext>
            </p:extLst>
          </p:nvPr>
        </p:nvGraphicFramePr>
        <p:xfrm>
          <a:off x="2358190" y="1731963"/>
          <a:ext cx="20822654" cy="1079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40642" imgH="4730773" progId="Excel.Sheet.8">
                  <p:embed/>
                </p:oleObj>
              </mc:Choice>
              <mc:Fallback>
                <p:oleObj name="Worksheet" r:id="rId3" imgW="8540642" imgH="4730773" progId="Excel.Shee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5E1976-CD4A-EAEE-7C1B-19FBD14091D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190" y="1731963"/>
                        <a:ext cx="20822654" cy="1079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21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459" y="366474"/>
            <a:ext cx="17194074" cy="1273650"/>
          </a:xfrm>
        </p:spPr>
        <p:txBody>
          <a:bodyPr>
            <a:noAutofit/>
          </a:bodyPr>
          <a:lstStyle/>
          <a:p>
            <a:r>
              <a:rPr lang="en-US" sz="6000" b="1" kern="0" dirty="0"/>
              <a:t>Injuries from Incidents 1981 – 2022 (Total 1628)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2149642" y="12352337"/>
            <a:ext cx="20277221" cy="228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dirty="0">
                <a:latin typeface="+mj-lt"/>
                <a:ea typeface="Calibri"/>
                <a:cs typeface="Times New Roman"/>
              </a:rPr>
              <a:t>FIGURE 7. Injuries From Incidents For 1981 – 2022	               Sep. 2023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7C1FCFB4-374D-D6DD-8FAF-60A3319D8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07940"/>
              </p:ext>
            </p:extLst>
          </p:nvPr>
        </p:nvGraphicFramePr>
        <p:xfrm>
          <a:off x="844550" y="1392238"/>
          <a:ext cx="22713950" cy="1097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89441" imgH="3308373" progId="Excel.Sheet.8">
                  <p:embed/>
                </p:oleObj>
              </mc:Choice>
              <mc:Fallback>
                <p:oleObj name="Worksheet" r:id="rId3" imgW="4889441" imgH="3308373" progId="Excel.Sheet.8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25C4B978-DF2C-8ED9-A51A-B011C394679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1392238"/>
                        <a:ext cx="22713950" cy="1097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04E2FE5F-60A2-5BF6-2713-87FD91B2A4B8}"/>
              </a:ext>
            </a:extLst>
          </p:cNvPr>
          <p:cNvSpPr/>
          <p:nvPr/>
        </p:nvSpPr>
        <p:spPr>
          <a:xfrm rot="1667254">
            <a:off x="19571678" y="8090856"/>
            <a:ext cx="2465336" cy="886438"/>
          </a:xfrm>
          <a:prstGeom prst="rightArrow">
            <a:avLst>
              <a:gd name="adj1" fmla="val 31759"/>
              <a:gd name="adj2" fmla="val 83333"/>
            </a:avLst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8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23177</TotalTime>
  <Words>1810</Words>
  <Application>Microsoft Office PowerPoint</Application>
  <PresentationFormat>Custom</PresentationFormat>
  <Paragraphs>339</Paragraphs>
  <Slides>53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Amazon Ember Display</vt:lpstr>
      <vt:lpstr>Arial</vt:lpstr>
      <vt:lpstr>Calibri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Andrew Smith</cp:lastModifiedBy>
  <cp:revision>97</cp:revision>
  <cp:lastPrinted>2023-01-25T20:20:47Z</cp:lastPrinted>
  <dcterms:created xsi:type="dcterms:W3CDTF">2021-07-13T17:58:46Z</dcterms:created>
  <dcterms:modified xsi:type="dcterms:W3CDTF">2023-10-04T18:54:37Z</dcterms:modified>
</cp:coreProperties>
</file>